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6"/>
  </p:notesMasterIdLst>
  <p:sldIdLst>
    <p:sldId id="447" r:id="rId2"/>
    <p:sldId id="448" r:id="rId3"/>
    <p:sldId id="302" r:id="rId4"/>
    <p:sldId id="299" r:id="rId5"/>
    <p:sldId id="303" r:id="rId6"/>
    <p:sldId id="304" r:id="rId7"/>
    <p:sldId id="399" r:id="rId8"/>
    <p:sldId id="438" r:id="rId9"/>
    <p:sldId id="443" r:id="rId10"/>
    <p:sldId id="444" r:id="rId11"/>
    <p:sldId id="464" r:id="rId12"/>
    <p:sldId id="306" r:id="rId13"/>
    <p:sldId id="307" r:id="rId14"/>
    <p:sldId id="446" r:id="rId15"/>
    <p:sldId id="442" r:id="rId16"/>
    <p:sldId id="308" r:id="rId17"/>
    <p:sldId id="309" r:id="rId18"/>
    <p:sldId id="462" r:id="rId19"/>
    <p:sldId id="310" r:id="rId20"/>
    <p:sldId id="311" r:id="rId21"/>
    <p:sldId id="325" r:id="rId22"/>
    <p:sldId id="326" r:id="rId23"/>
    <p:sldId id="395" r:id="rId24"/>
    <p:sldId id="312" r:id="rId25"/>
    <p:sldId id="402" r:id="rId26"/>
    <p:sldId id="400" r:id="rId27"/>
    <p:sldId id="495" r:id="rId28"/>
    <p:sldId id="313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463" r:id="rId38"/>
    <p:sldId id="409" r:id="rId39"/>
    <p:sldId id="403" r:id="rId40"/>
    <p:sldId id="397" r:id="rId41"/>
    <p:sldId id="410" r:id="rId42"/>
    <p:sldId id="407" r:id="rId43"/>
    <p:sldId id="449" r:id="rId44"/>
    <p:sldId id="465" r:id="rId45"/>
    <p:sldId id="404" r:id="rId46"/>
    <p:sldId id="466" r:id="rId47"/>
    <p:sldId id="467" r:id="rId48"/>
    <p:sldId id="468" r:id="rId49"/>
    <p:sldId id="469" r:id="rId50"/>
    <p:sldId id="470" r:id="rId51"/>
    <p:sldId id="471" r:id="rId52"/>
    <p:sldId id="472" r:id="rId53"/>
    <p:sldId id="473" r:id="rId54"/>
    <p:sldId id="474" r:id="rId55"/>
    <p:sldId id="496" r:id="rId56"/>
    <p:sldId id="497" r:id="rId57"/>
    <p:sldId id="475" r:id="rId58"/>
    <p:sldId id="476" r:id="rId59"/>
    <p:sldId id="479" r:id="rId60"/>
    <p:sldId id="477" r:id="rId61"/>
    <p:sldId id="482" r:id="rId62"/>
    <p:sldId id="411" r:id="rId63"/>
    <p:sldId id="413" r:id="rId64"/>
    <p:sldId id="439" r:id="rId65"/>
    <p:sldId id="415" r:id="rId66"/>
    <p:sldId id="420" r:id="rId67"/>
    <p:sldId id="318" r:id="rId68"/>
    <p:sldId id="406" r:id="rId69"/>
    <p:sldId id="423" r:id="rId70"/>
    <p:sldId id="427" r:id="rId71"/>
    <p:sldId id="428" r:id="rId72"/>
    <p:sldId id="452" r:id="rId73"/>
    <p:sldId id="451" r:id="rId74"/>
    <p:sldId id="453" r:id="rId75"/>
    <p:sldId id="454" r:id="rId76"/>
    <p:sldId id="455" r:id="rId77"/>
    <p:sldId id="457" r:id="rId78"/>
    <p:sldId id="458" r:id="rId79"/>
    <p:sldId id="459" r:id="rId80"/>
    <p:sldId id="460" r:id="rId81"/>
    <p:sldId id="461" r:id="rId82"/>
    <p:sldId id="450" r:id="rId83"/>
    <p:sldId id="487" r:id="rId84"/>
    <p:sldId id="488" r:id="rId85"/>
    <p:sldId id="489" r:id="rId86"/>
    <p:sldId id="490" r:id="rId87"/>
    <p:sldId id="491" r:id="rId88"/>
    <p:sldId id="492" r:id="rId89"/>
    <p:sldId id="493" r:id="rId90"/>
    <p:sldId id="494" r:id="rId91"/>
    <p:sldId id="430" r:id="rId92"/>
    <p:sldId id="431" r:id="rId93"/>
    <p:sldId id="408" r:id="rId94"/>
    <p:sldId id="319" r:id="rId95"/>
    <p:sldId id="484" r:id="rId96"/>
    <p:sldId id="485" r:id="rId97"/>
    <p:sldId id="320" r:id="rId98"/>
    <p:sldId id="321" r:id="rId99"/>
    <p:sldId id="486" r:id="rId100"/>
    <p:sldId id="322" r:id="rId101"/>
    <p:sldId id="361" r:id="rId102"/>
    <p:sldId id="394" r:id="rId103"/>
    <p:sldId id="437" r:id="rId104"/>
    <p:sldId id="429" r:id="rId105"/>
    <p:sldId id="359" r:id="rId106"/>
    <p:sldId id="432" r:id="rId107"/>
    <p:sldId id="433" r:id="rId108"/>
    <p:sldId id="435" r:id="rId109"/>
    <p:sldId id="436" r:id="rId110"/>
    <p:sldId id="483" r:id="rId111"/>
    <p:sldId id="362" r:id="rId112"/>
    <p:sldId id="364" r:id="rId113"/>
    <p:sldId id="365" r:id="rId114"/>
    <p:sldId id="398" r:id="rId1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84" autoAdjust="0"/>
  </p:normalViewPr>
  <p:slideViewPr>
    <p:cSldViewPr>
      <p:cViewPr>
        <p:scale>
          <a:sx n="110" d="100"/>
          <a:sy n="110" d="100"/>
        </p:scale>
        <p:origin x="1555" y="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D5891-6FC0-429F-BAFB-2E86BBA42349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1756D-3F86-47E0-AD8C-4CE9A09F4FE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160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29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98575" y="801688"/>
            <a:ext cx="4262438" cy="3197225"/>
          </a:xfrm>
          <a:ln/>
        </p:spPr>
      </p:sp>
      <p:sp>
        <p:nvSpPr>
          <p:cNvPr id="219139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30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31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32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33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34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35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36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98575" y="801688"/>
            <a:ext cx="4262438" cy="3197225"/>
          </a:xfrm>
          <a:ln/>
        </p:spPr>
      </p:sp>
      <p:sp>
        <p:nvSpPr>
          <p:cNvPr id="216067" name="Espace réservé des commentaires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2" name="Sous-titr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20" name="Espace réservé du pied de pag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llipse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9" name="Organigramme : Processu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rganigramme : Processu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cteurs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Ellipse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Bouée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4471BA26-5349-41DC-BA66-56DB5A2B85F4}" type="datetimeFigureOut">
              <a:rPr lang="fr-FR" smtClean="0"/>
              <a:pPr/>
              <a:t>03/02/2019</a:t>
            </a:fld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fr-FR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70D0851-7E93-4248-B8E0-11B8C9B7159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idot.org/software/mark/docs/book/" TargetMode="External"/><Relationship Id="rId2" Type="http://schemas.openxmlformats.org/officeDocument/2006/relationships/hyperlink" Target="http://warnercnr.colostate.edu/~gwhite/mark/mark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efe.cnrs.fr/biostatistiques-et-biologie-des-populations/logiciel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rtex9.org/vortex.html" TargetMode="External"/><Relationship Id="rId2" Type="http://schemas.openxmlformats.org/officeDocument/2006/relationships/hyperlink" Target="http://www.snv.jussieu.fr/Bio/ulm/ulm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ramas.com/ramas.htm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cefe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43900" y="5929306"/>
            <a:ext cx="752475" cy="762000"/>
          </a:xfrm>
          <a:prstGeom prst="rect">
            <a:avLst/>
          </a:prstGeom>
          <a:noFill/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2051050" y="6015020"/>
            <a:ext cx="5329238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fr-FR" sz="1500" b="1">
                <a:latin typeface="Calibri" pitchFamily="34" charset="0"/>
              </a:rPr>
              <a:t>Centre d'Ecologie Fonctionnelle et Evolutive UMR 5175 </a:t>
            </a:r>
          </a:p>
          <a:p>
            <a:pPr algn="ctr"/>
            <a:r>
              <a:rPr lang="fr-FR" sz="1500">
                <a:latin typeface="Calibri" pitchFamily="34" charset="0"/>
              </a:rPr>
              <a:t>1919 Route de Mende - F34293 Montpellier cedex 5</a:t>
            </a:r>
            <a:r>
              <a:rPr lang="fr-FR"/>
              <a:t>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23528" y="692696"/>
            <a:ext cx="8425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/>
              <a:t>HMBE214 gestion des populations</a:t>
            </a:r>
          </a:p>
          <a:p>
            <a:pPr algn="ctr"/>
            <a:endParaRPr lang="fr-FR" sz="4000" b="1" dirty="0" smtClean="0"/>
          </a:p>
          <a:p>
            <a:pPr algn="ctr"/>
            <a:r>
              <a:rPr lang="fr-FR" sz="3200" b="1" dirty="0" smtClean="0"/>
              <a:t>Partie 2: estimer les paramètres démographiques et l’avenir des populations</a:t>
            </a:r>
            <a:endParaRPr lang="fr-FR" sz="32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31537" y="4221088"/>
            <a:ext cx="4211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smtClean="0"/>
              <a:t>Olivier Duriez, </a:t>
            </a:r>
            <a:r>
              <a:rPr lang="fr-FR" sz="2800" dirty="0" err="1" smtClean="0"/>
              <a:t>Leyli</a:t>
            </a:r>
            <a:r>
              <a:rPr lang="fr-FR" sz="2800" dirty="0" smtClean="0"/>
              <a:t> Borner</a:t>
            </a:r>
          </a:p>
          <a:p>
            <a:pPr algn="ctr"/>
            <a:r>
              <a:rPr lang="fr-FR" sz="2800" dirty="0" smtClean="0"/>
              <a:t>(&amp; Aurélien Besnard)</a:t>
            </a:r>
            <a:endParaRPr lang="fr-FR" sz="2800" dirty="0"/>
          </a:p>
        </p:txBody>
      </p:sp>
      <p:pic>
        <p:nvPicPr>
          <p:cNvPr id="8" name="Picture 14" descr="LogoUM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661248"/>
            <a:ext cx="170299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15616" y="1340768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 smtClean="0"/>
              <a:t>Exemple: élans </a:t>
            </a:r>
            <a:r>
              <a:rPr lang="fr-FR" sz="2400" i="1" dirty="0" smtClean="0"/>
              <a:t>Alces </a:t>
            </a:r>
            <a:r>
              <a:rPr lang="fr-FR" sz="2400" i="1" dirty="0" err="1" smtClean="0"/>
              <a:t>alces</a:t>
            </a:r>
            <a:r>
              <a:rPr lang="fr-FR" sz="2400" i="1" dirty="0" smtClean="0"/>
              <a:t> </a:t>
            </a:r>
            <a:r>
              <a:rPr lang="fr-FR" sz="2400" dirty="0" smtClean="0"/>
              <a:t>en Suède</a:t>
            </a:r>
            <a:endParaRPr lang="fr-FR" sz="2400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00166" y="642918"/>
            <a:ext cx="7223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</a:t>
            </a:r>
            <a:r>
              <a:rPr lang="fr-FR" sz="2800" b="1" dirty="0" smtClean="0"/>
              <a:t>productivité en </a:t>
            </a:r>
            <a:r>
              <a:rPr lang="fr-FR" sz="2800" b="1" dirty="0"/>
              <a:t>milieu </a:t>
            </a:r>
            <a:r>
              <a:rPr lang="fr-FR" sz="2800" b="1" dirty="0" smtClean="0"/>
              <a:t>naturel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1015157" y="4808592"/>
            <a:ext cx="29931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fécondité</a:t>
            </a:r>
            <a:endParaRPr lang="fr-FR" sz="3800" b="1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5774" y="1806575"/>
            <a:ext cx="4570561" cy="4795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1474791" y="3861048"/>
            <a:ext cx="766920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/>
              <a:t>D’une </a:t>
            </a:r>
            <a:r>
              <a:rPr lang="fr-FR" sz="2400" dirty="0"/>
              <a:t>manière générale :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1) Les </a:t>
            </a:r>
            <a:r>
              <a:rPr lang="fr-FR" sz="2400" b="1" dirty="0"/>
              <a:t>espèces </a:t>
            </a:r>
            <a:r>
              <a:rPr lang="fr-FR" sz="2400" b="1" dirty="0" err="1"/>
              <a:t>longévives</a:t>
            </a:r>
            <a:r>
              <a:rPr lang="fr-FR" sz="2400" b="1" dirty="0"/>
              <a:t> </a:t>
            </a:r>
            <a:r>
              <a:rPr lang="fr-FR" sz="2400" dirty="0"/>
              <a:t>sont plus sensibles à des changements de </a:t>
            </a:r>
            <a:r>
              <a:rPr lang="fr-FR" sz="2400" b="1" dirty="0"/>
              <a:t>survie </a:t>
            </a:r>
            <a:r>
              <a:rPr lang="fr-FR" sz="2400" b="1" dirty="0" smtClean="0"/>
              <a:t>adulte </a:t>
            </a:r>
            <a:r>
              <a:rPr lang="fr-FR" sz="2400" dirty="0" smtClean="0"/>
              <a:t>(</a:t>
            </a:r>
            <a:r>
              <a:rPr lang="fr-FR" sz="2400" i="1" dirty="0" smtClean="0"/>
              <a:t>stratégies K</a:t>
            </a:r>
            <a:r>
              <a:rPr lang="fr-FR" sz="2400" dirty="0" smtClean="0"/>
              <a:t>). </a:t>
            </a:r>
            <a:endParaRPr lang="fr-FR" sz="2400" dirty="0"/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2) Les </a:t>
            </a:r>
            <a:r>
              <a:rPr lang="fr-FR" sz="2400" b="1" dirty="0"/>
              <a:t>espèces à courte durée de vie </a:t>
            </a:r>
            <a:r>
              <a:rPr lang="fr-FR" sz="2400" dirty="0"/>
              <a:t>sont plus sensibles à des changements sur la </a:t>
            </a:r>
            <a:r>
              <a:rPr lang="fr-FR" sz="2400" b="1" dirty="0" smtClean="0"/>
              <a:t>fécondité</a:t>
            </a:r>
            <a:r>
              <a:rPr lang="fr-FR" sz="2400" dirty="0" smtClean="0"/>
              <a:t> (</a:t>
            </a:r>
            <a:r>
              <a:rPr lang="fr-FR" sz="2400" i="1" dirty="0" smtClean="0"/>
              <a:t>stratégies r</a:t>
            </a:r>
            <a:r>
              <a:rPr lang="fr-FR" sz="2400" dirty="0" smtClean="0"/>
              <a:t>). 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332656"/>
            <a:ext cx="39193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Analyses de </a:t>
            </a:r>
            <a:r>
              <a:rPr lang="fr-FR" sz="2800" b="1" dirty="0" smtClean="0"/>
              <a:t>sensibilité</a:t>
            </a:r>
            <a:endParaRPr lang="fr-FR" sz="2800" b="1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t="16078" b="5316"/>
          <a:stretch>
            <a:fillRect/>
          </a:stretch>
        </p:blipFill>
        <p:spPr bwMode="auto">
          <a:xfrm>
            <a:off x="1259632" y="1196752"/>
            <a:ext cx="721183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5" name="Image 4" descr="stephen-oachs-pic-of-the-year-2008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1142983"/>
            <a:ext cx="3857652" cy="257691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14414" y="285728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Identification des facteurs clés</a:t>
            </a:r>
            <a:endParaRPr lang="fr-FR" sz="32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1928794" y="3786190"/>
            <a:ext cx="13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Léopard des neiges</a:t>
            </a:r>
            <a:endParaRPr lang="fr-FR" sz="1200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8771" y="1428736"/>
            <a:ext cx="3890947" cy="2069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5500694" y="3500438"/>
            <a:ext cx="2809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J= juvéniles</a:t>
            </a:r>
          </a:p>
          <a:p>
            <a:r>
              <a:rPr lang="fr-FR" sz="1200" dirty="0" smtClean="0"/>
              <a:t>F = </a:t>
            </a:r>
            <a:r>
              <a:rPr lang="fr-FR" sz="1200" dirty="0" err="1" smtClean="0"/>
              <a:t>floaters</a:t>
            </a:r>
            <a:r>
              <a:rPr lang="fr-FR" sz="1200" dirty="0" smtClean="0"/>
              <a:t> (individus non-reproducteurs)</a:t>
            </a:r>
          </a:p>
          <a:p>
            <a:r>
              <a:rPr lang="fr-FR" sz="1200" dirty="0" smtClean="0"/>
              <a:t>R = reproducteurs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2123728" y="4365104"/>
            <a:ext cx="542565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dirty="0" smtClean="0"/>
              <a:t>1- Construction du cycle de vie</a:t>
            </a:r>
          </a:p>
          <a:p>
            <a:r>
              <a:rPr lang="fr-FR" sz="2200" dirty="0" smtClean="0"/>
              <a:t>II- Construction de la matrice de Leslie</a:t>
            </a:r>
          </a:p>
          <a:p>
            <a:r>
              <a:rPr lang="fr-FR" sz="2200" dirty="0" smtClean="0"/>
              <a:t>III – Calcul du lambda selon différents scénarii</a:t>
            </a:r>
          </a:p>
          <a:p>
            <a:r>
              <a:rPr lang="fr-FR" sz="2200" dirty="0" smtClean="0"/>
              <a:t>IV – Analyse de sensibilité</a:t>
            </a:r>
          </a:p>
          <a:p>
            <a:r>
              <a:rPr lang="fr-FR" sz="2200" dirty="0" smtClean="0"/>
              <a:t>V – Impact du braconnage</a:t>
            </a:r>
            <a:endParaRPr lang="fr-FR" sz="2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5628133" y="6474822"/>
            <a:ext cx="3081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Chapron</a:t>
            </a:r>
            <a:r>
              <a:rPr lang="fr-FR" sz="1600" dirty="0" smtClean="0"/>
              <a:t> &amp; Legendre  - </a:t>
            </a:r>
            <a:r>
              <a:rPr lang="fr-FR" sz="1600" i="1" dirty="0" err="1" smtClean="0"/>
              <a:t>unpublished</a:t>
            </a:r>
            <a:endParaRPr lang="fr-FR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8107" y="1285860"/>
            <a:ext cx="54959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3861048"/>
            <a:ext cx="6116267" cy="26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1214414" y="285728"/>
            <a:ext cx="5953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Identification des facteurs clés</a:t>
            </a:r>
            <a:endParaRPr lang="fr-FR" sz="3200" b="1" dirty="0"/>
          </a:p>
        </p:txBody>
      </p:sp>
      <p:pic>
        <p:nvPicPr>
          <p:cNvPr id="5" name="Image 4" descr="stephen-oachs-pic-of-the-year-2008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538" y="1580366"/>
            <a:ext cx="2500330" cy="167022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428728" y="3294877"/>
            <a:ext cx="1379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Léopard des neiges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1615682" y="5675559"/>
            <a:ext cx="3571900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5580112" y="4797152"/>
            <a:ext cx="356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itchFamily="2" charset="2"/>
              </a:rPr>
              <a:t> Les actions de conservation améliorant la </a:t>
            </a:r>
            <a:r>
              <a:rPr lang="fr-FR" b="1" dirty="0" smtClean="0">
                <a:sym typeface="Wingdings" pitchFamily="2" charset="2"/>
              </a:rPr>
              <a:t>survie des adultes reproducteurs</a:t>
            </a:r>
            <a:r>
              <a:rPr lang="fr-FR" dirty="0" smtClean="0">
                <a:sym typeface="Wingdings" pitchFamily="2" charset="2"/>
              </a:rPr>
              <a:t> seront les plus efficaces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628133" y="6474822"/>
            <a:ext cx="3081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Chapron</a:t>
            </a:r>
            <a:r>
              <a:rPr lang="fr-FR" sz="1600" dirty="0" smtClean="0"/>
              <a:t> &amp; Legendre  - </a:t>
            </a:r>
            <a:r>
              <a:rPr lang="fr-FR" sz="1600" i="1" dirty="0" err="1" smtClean="0"/>
              <a:t>unpublished</a:t>
            </a:r>
            <a:endParaRPr lang="fr-FR" sz="1600" i="1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6948264" y="3645024"/>
            <a:ext cx="504056" cy="3600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6200000">
            <a:off x="6660232" y="2564904"/>
            <a:ext cx="16561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faucon crécerellette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4" name="Image 3" descr="PVA falco naumani - Hiraldo 1996.jpg"/>
          <p:cNvPicPr>
            <a:picLocks noChangeAspect="1"/>
          </p:cNvPicPr>
          <p:nvPr/>
        </p:nvPicPr>
        <p:blipFill>
          <a:blip r:embed="rId2" cstate="print"/>
          <a:srcRect l="11984" t="3125" r="24675" b="75000"/>
          <a:stretch>
            <a:fillRect/>
          </a:stretch>
        </p:blipFill>
        <p:spPr>
          <a:xfrm>
            <a:off x="1619672" y="2132856"/>
            <a:ext cx="6280126" cy="237626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300192" y="6597352"/>
            <a:ext cx="232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Hiraldo</a:t>
            </a:r>
            <a:r>
              <a:rPr lang="fr-FR" sz="1400" dirty="0" smtClean="0"/>
              <a:t> et al 1996 J </a:t>
            </a:r>
            <a:r>
              <a:rPr lang="fr-FR" sz="1400" dirty="0" err="1" smtClean="0"/>
              <a:t>Appl</a:t>
            </a:r>
            <a:r>
              <a:rPr lang="fr-FR" sz="1400" dirty="0" smtClean="0"/>
              <a:t> </a:t>
            </a:r>
            <a:r>
              <a:rPr lang="fr-FR" sz="1400" dirty="0" err="1" smtClean="0"/>
              <a:t>Ecol</a:t>
            </a:r>
            <a:endParaRPr lang="fr-F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836712"/>
            <a:ext cx="22860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540011" y="3068960"/>
            <a:ext cx="5918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/>
              <a:t>imm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6012160" y="3068960"/>
            <a:ext cx="4555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smtClean="0"/>
              <a:t>Ad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3779912" y="1916832"/>
            <a:ext cx="1466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Reproduction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995936" y="3645024"/>
            <a:ext cx="7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Survie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547664" y="1196752"/>
            <a:ext cx="3857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Espèce à cycle rapide, </a:t>
            </a:r>
            <a:r>
              <a:rPr lang="fr-FR" sz="2000" dirty="0" err="1" smtClean="0"/>
              <a:t>repro</a:t>
            </a:r>
            <a:r>
              <a:rPr lang="fr-FR" sz="2000" dirty="0" smtClean="0"/>
              <a:t> à 2 ans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979712" y="4797152"/>
            <a:ext cx="51754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s: taux de survie annuelle adulte</a:t>
            </a:r>
          </a:p>
          <a:p>
            <a:r>
              <a:rPr lang="fr-FR" dirty="0" smtClean="0"/>
              <a:t>s</a:t>
            </a:r>
            <a:r>
              <a:rPr lang="fr-FR" baseline="-25000" dirty="0" smtClean="0"/>
              <a:t>0</a:t>
            </a:r>
            <a:r>
              <a:rPr lang="fr-FR" dirty="0" smtClean="0"/>
              <a:t>: taux de survie annuelle juvénile</a:t>
            </a:r>
          </a:p>
          <a:p>
            <a:r>
              <a:rPr lang="fr-FR" dirty="0" smtClean="0"/>
              <a:t>b: nb de femelles produites par femelle reproductrice</a:t>
            </a:r>
          </a:p>
          <a:p>
            <a:r>
              <a:rPr lang="fr-FR" dirty="0" smtClean="0"/>
              <a:t>c</a:t>
            </a:r>
            <a:r>
              <a:rPr lang="fr-FR" baseline="-25000" dirty="0" smtClean="0"/>
              <a:t>0</a:t>
            </a:r>
            <a:r>
              <a:rPr lang="fr-FR" dirty="0" smtClean="0"/>
              <a:t>: proportion de juvéniles tentant une reproduction</a:t>
            </a:r>
          </a:p>
          <a:p>
            <a:r>
              <a:rPr lang="fr-FR" dirty="0" smtClean="0"/>
              <a:t>c: proportion d’adultes tentant une reproduction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518" y="4482160"/>
            <a:ext cx="2727680" cy="747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faucon crécerellette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4" name="Image 3" descr="PVA falco naumani - Hiraldo 1996.jpg"/>
          <p:cNvPicPr>
            <a:picLocks noChangeAspect="1"/>
          </p:cNvPicPr>
          <p:nvPr/>
        </p:nvPicPr>
        <p:blipFill>
          <a:blip r:embed="rId2" cstate="print"/>
          <a:srcRect l="5136" t="29687" r="1659" b="26564"/>
          <a:stretch>
            <a:fillRect/>
          </a:stretch>
        </p:blipFill>
        <p:spPr>
          <a:xfrm>
            <a:off x="1043608" y="1052736"/>
            <a:ext cx="7560840" cy="388843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300192" y="6597352"/>
            <a:ext cx="2329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Hiraldo</a:t>
            </a:r>
            <a:r>
              <a:rPr lang="fr-FR" sz="1400" dirty="0" smtClean="0"/>
              <a:t> et al 1996 J </a:t>
            </a:r>
            <a:r>
              <a:rPr lang="fr-FR" sz="1400" dirty="0" err="1" smtClean="0"/>
              <a:t>Appl</a:t>
            </a:r>
            <a:r>
              <a:rPr lang="fr-FR" sz="1400" dirty="0" smtClean="0"/>
              <a:t> </a:t>
            </a:r>
            <a:r>
              <a:rPr lang="fr-FR" sz="1400" dirty="0" err="1" smtClean="0"/>
              <a:t>Ecol</a:t>
            </a:r>
            <a:endParaRPr lang="fr-FR" sz="1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16277"/>
          <a:stretch>
            <a:fillRect/>
          </a:stretch>
        </p:blipFill>
        <p:spPr bwMode="auto">
          <a:xfrm>
            <a:off x="2123728" y="980728"/>
            <a:ext cx="148599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331640" y="5085184"/>
            <a:ext cx="7731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è"/>
            </a:pPr>
            <a:r>
              <a:rPr lang="fr-FR" sz="2000" dirty="0" smtClean="0">
                <a:sym typeface="Wingdings" pitchFamily="2" charset="2"/>
              </a:rPr>
              <a:t>Meilleure stratégie pour diminuer risque extinction= </a:t>
            </a:r>
            <a:r>
              <a:rPr lang="fr-FR" sz="2000" b="1" dirty="0" smtClean="0">
                <a:sym typeface="Wingdings" pitchFamily="2" charset="2"/>
              </a:rPr>
              <a:t>augmenter la productivité (b)  actions de conservation protégeant les nichées</a:t>
            </a:r>
          </a:p>
          <a:p>
            <a:pPr>
              <a:buFont typeface="Wingdings"/>
              <a:buChar char="è"/>
            </a:pPr>
            <a:r>
              <a:rPr lang="fr-FR" sz="2000" dirty="0" smtClean="0">
                <a:sym typeface="Wingdings" pitchFamily="2" charset="2"/>
              </a:rPr>
              <a:t>Augmenter la survie adulte (s) aura peu d’effet</a:t>
            </a:r>
            <a:endParaRPr lang="fr-FR" sz="2000" dirty="0"/>
          </a:p>
        </p:txBody>
      </p:sp>
      <p:sp>
        <p:nvSpPr>
          <p:cNvPr id="8" name="ZoneTexte 7"/>
          <p:cNvSpPr txBox="1"/>
          <p:nvPr/>
        </p:nvSpPr>
        <p:spPr>
          <a:xfrm>
            <a:off x="7092280" y="2708920"/>
            <a:ext cx="2051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s: survie annuelle adulte</a:t>
            </a:r>
          </a:p>
          <a:p>
            <a:r>
              <a:rPr lang="fr-FR" sz="1400" dirty="0" smtClean="0"/>
              <a:t>s</a:t>
            </a:r>
            <a:r>
              <a:rPr lang="fr-FR" sz="1400" baseline="-25000" dirty="0" smtClean="0"/>
              <a:t>0</a:t>
            </a:r>
            <a:r>
              <a:rPr lang="fr-FR" sz="1400" dirty="0" smtClean="0"/>
              <a:t>: survie annuelle juvénile</a:t>
            </a:r>
          </a:p>
          <a:p>
            <a:r>
              <a:rPr lang="fr-FR" sz="1400" dirty="0" smtClean="0"/>
              <a:t>b: nb de femelles produites</a:t>
            </a:r>
          </a:p>
          <a:p>
            <a:r>
              <a:rPr lang="fr-FR" sz="1400" dirty="0" smtClean="0"/>
              <a:t>c</a:t>
            </a:r>
            <a:r>
              <a:rPr lang="fr-FR" sz="1400" baseline="-25000" dirty="0" smtClean="0"/>
              <a:t>0</a:t>
            </a:r>
            <a:r>
              <a:rPr lang="fr-FR" sz="1400" dirty="0" smtClean="0"/>
              <a:t>: %de juvéniles tentant une reproduction</a:t>
            </a:r>
          </a:p>
          <a:p>
            <a:r>
              <a:rPr lang="fr-FR" sz="1400" dirty="0" smtClean="0"/>
              <a:t>c: %d’adultes tentant une reproduction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14414" y="428604"/>
            <a:ext cx="735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Comment </a:t>
            </a:r>
            <a:r>
              <a:rPr lang="fr-FR" sz="3200" b="1" dirty="0" err="1" smtClean="0"/>
              <a:t>ré-introduire</a:t>
            </a:r>
            <a:r>
              <a:rPr lang="fr-FR" sz="3200" b="1" dirty="0" smtClean="0"/>
              <a:t> des espèces ?</a:t>
            </a:r>
            <a:endParaRPr lang="fr-FR" sz="32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5" name="Image 4" descr="cistu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8728" y="1285860"/>
            <a:ext cx="3056963" cy="2285999"/>
          </a:xfrm>
          <a:prstGeom prst="rect">
            <a:avLst/>
          </a:prstGeom>
        </p:spPr>
      </p:pic>
      <p:pic>
        <p:nvPicPr>
          <p:cNvPr id="6" name="Image 5" descr="Gypaete02_YP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2066" y="1285860"/>
            <a:ext cx="3429024" cy="228207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122112" y="3549851"/>
            <a:ext cx="1449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Cistude d’Europe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6239074" y="354985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Gypaète barbu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1000100" y="4071942"/>
            <a:ext cx="8001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Des </a:t>
            </a:r>
            <a:r>
              <a:rPr lang="fr-FR" sz="2000" dirty="0" err="1" smtClean="0"/>
              <a:t>ré-introductions</a:t>
            </a:r>
            <a:r>
              <a:rPr lang="fr-FR" sz="2000" dirty="0" smtClean="0"/>
              <a:t> réussies ont été effectuées. </a:t>
            </a:r>
          </a:p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Des études démographiques permettent de vérifier le devenir de la population. ..</a:t>
            </a:r>
          </a:p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…mais aussi de déterminer s’il faut continuer à </a:t>
            </a:r>
            <a:r>
              <a:rPr lang="fr-FR" sz="2000" dirty="0" err="1" smtClean="0"/>
              <a:t>ré-introduire</a:t>
            </a:r>
            <a:r>
              <a:rPr lang="fr-FR" sz="2000" dirty="0" smtClean="0"/>
              <a:t>…</a:t>
            </a:r>
          </a:p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…et surtout à quel stade (juvéniles, adultes)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59632" y="908720"/>
            <a:ext cx="771530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dirty="0" smtClean="0"/>
              <a:t>Réintroduit dans les Alpes depuis 1986</a:t>
            </a:r>
          </a:p>
          <a:p>
            <a:pPr eaLnBrk="0" hangingPunct="0"/>
            <a:r>
              <a:rPr lang="fr-FR" sz="2800" dirty="0" smtClean="0">
                <a:sym typeface="Wingdings" pitchFamily="2" charset="2"/>
              </a:rPr>
              <a:t> Quand faut-il arrêter les lâchers?</a:t>
            </a: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32361" b="8721"/>
          <a:stretch>
            <a:fillRect/>
          </a:stretch>
        </p:blipFill>
        <p:spPr bwMode="auto">
          <a:xfrm>
            <a:off x="1043607" y="3356992"/>
            <a:ext cx="6851538" cy="328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Gypaète barbu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66187"/>
          <a:stretch>
            <a:fillRect/>
          </a:stretch>
        </p:blipFill>
        <p:spPr bwMode="auto">
          <a:xfrm>
            <a:off x="6516216" y="1676028"/>
            <a:ext cx="2627784" cy="2761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/>
        </p:nvSpPr>
        <p:spPr>
          <a:xfrm>
            <a:off x="1547664" y="2524834"/>
            <a:ext cx="4752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Espèce à cycle très lent, 1</a:t>
            </a:r>
            <a:r>
              <a:rPr lang="fr-FR" sz="2000" baseline="30000" dirty="0" smtClean="0"/>
              <a:t>ère</a:t>
            </a:r>
            <a:r>
              <a:rPr lang="fr-FR" sz="2000" dirty="0" smtClean="0"/>
              <a:t> </a:t>
            </a:r>
            <a:r>
              <a:rPr lang="fr-FR" sz="2000" dirty="0" err="1" smtClean="0"/>
              <a:t>repro</a:t>
            </a:r>
            <a:r>
              <a:rPr lang="fr-FR" sz="2000" dirty="0" smtClean="0"/>
              <a:t> entre 5 et 9 ans! + stades non nicheurs (NB)</a:t>
            </a:r>
            <a:endParaRPr lang="fr-FR" sz="2000" dirty="0"/>
          </a:p>
        </p:txBody>
      </p:sp>
      <p:sp>
        <p:nvSpPr>
          <p:cNvPr id="9" name="Rectangle 8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Schaub</a:t>
            </a:r>
            <a:r>
              <a:rPr lang="en-US" sz="1400" dirty="0" smtClean="0"/>
              <a:t>, et al 2009. </a:t>
            </a:r>
            <a:r>
              <a:rPr lang="en-US" sz="1400" i="1" dirty="0" smtClean="0"/>
              <a:t>Journal of Applied Ecology, </a:t>
            </a:r>
            <a:r>
              <a:rPr lang="en-US" sz="1400" b="1" i="1" dirty="0" smtClean="0"/>
              <a:t>46: 92-100.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5353" y="0"/>
            <a:ext cx="1238647" cy="167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63922" b="15011"/>
          <a:stretch>
            <a:fillRect/>
          </a:stretch>
        </p:blipFill>
        <p:spPr bwMode="auto">
          <a:xfrm>
            <a:off x="5090369" y="1628800"/>
            <a:ext cx="4053631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Schaub</a:t>
            </a:r>
            <a:r>
              <a:rPr lang="en-US" sz="1400" dirty="0" smtClean="0"/>
              <a:t>, et al 2009. </a:t>
            </a:r>
            <a:r>
              <a:rPr lang="en-US" sz="1400" i="1" dirty="0" smtClean="0"/>
              <a:t>Journal of Applied Ecology, </a:t>
            </a:r>
            <a:r>
              <a:rPr lang="en-US" sz="1400" b="1" i="1" dirty="0" smtClean="0"/>
              <a:t>46: 92-100.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Gypaète barbu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5353" y="0"/>
            <a:ext cx="1238647" cy="167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292080" y="4941168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Taux de survie annuelle très élevé, sauf la première année</a:t>
            </a:r>
          </a:p>
          <a:p>
            <a:endParaRPr lang="fr-FR" dirty="0" smtClean="0"/>
          </a:p>
          <a:p>
            <a:r>
              <a:rPr lang="fr-FR" dirty="0" smtClean="0"/>
              <a:t>(données CMR issues de tous les oiseaux marqués)</a:t>
            </a:r>
            <a:endParaRPr lang="fr-F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b="13657"/>
          <a:stretch>
            <a:fillRect/>
          </a:stretch>
        </p:blipFill>
        <p:spPr bwMode="auto">
          <a:xfrm>
            <a:off x="971600" y="1569566"/>
            <a:ext cx="4130575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1331640" y="524197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Nombre de couples, de poussins et fécondité (succès reproducteur) par année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24270"/>
          <a:stretch>
            <a:fillRect/>
          </a:stretch>
        </p:blipFill>
        <p:spPr bwMode="auto">
          <a:xfrm>
            <a:off x="1043608" y="908720"/>
            <a:ext cx="4536504" cy="432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Schaub</a:t>
            </a:r>
            <a:r>
              <a:rPr lang="en-US" sz="1400" dirty="0" smtClean="0"/>
              <a:t>, et al 2009. </a:t>
            </a:r>
            <a:r>
              <a:rPr lang="en-US" sz="1400" i="1" dirty="0" smtClean="0"/>
              <a:t>Journal of Applied Ecology, </a:t>
            </a:r>
            <a:r>
              <a:rPr lang="en-US" sz="1400" b="1" i="1" dirty="0" smtClean="0"/>
              <a:t>46: 92-100.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Gypaète barbu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5353" y="0"/>
            <a:ext cx="1238647" cy="167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580112" y="2204864"/>
            <a:ext cx="3384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Taux de croissance de population (</a:t>
            </a:r>
            <a:r>
              <a:rPr lang="el-GR" dirty="0" smtClean="0">
                <a:latin typeface="Calibri"/>
                <a:cs typeface="Calibri"/>
              </a:rPr>
              <a:t>λ</a:t>
            </a:r>
            <a:r>
              <a:rPr lang="fr-FR" dirty="0" smtClean="0"/>
              <a:t>) moyennés sur 25 ans en relation avec différentes stratégies de lâcher (pas de lâcher après 2006 ou 6 oiseaux pendant 5, 10, 25 ans) et différentes probabilités de reproduction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59632" y="5445224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ym typeface="Wingdings" pitchFamily="2" charset="2"/>
              </a:rPr>
              <a:t> </a:t>
            </a:r>
            <a:r>
              <a:rPr lang="el-GR" sz="2000" b="1" dirty="0" smtClean="0">
                <a:latin typeface="Calibri"/>
                <a:cs typeface="Calibri"/>
              </a:rPr>
              <a:t>λ</a:t>
            </a:r>
            <a:r>
              <a:rPr lang="fr-FR" sz="2000" b="1" dirty="0" smtClean="0">
                <a:latin typeface="Calibri"/>
                <a:cs typeface="Calibri"/>
              </a:rPr>
              <a:t>&gt;1 quelque soit la stratégie de lâcher </a:t>
            </a:r>
            <a:r>
              <a:rPr lang="fr-FR" sz="2000" dirty="0" smtClean="0">
                <a:latin typeface="Calibri"/>
                <a:cs typeface="Calibri"/>
              </a:rPr>
              <a:t>(et la </a:t>
            </a:r>
            <a:r>
              <a:rPr lang="fr-FR" sz="2000" dirty="0" err="1" smtClean="0">
                <a:latin typeface="Calibri"/>
                <a:cs typeface="Calibri"/>
              </a:rPr>
              <a:t>proba</a:t>
            </a:r>
            <a:r>
              <a:rPr lang="fr-FR" sz="2000" dirty="0" smtClean="0">
                <a:latin typeface="Calibri"/>
                <a:cs typeface="Calibri"/>
              </a:rPr>
              <a:t> de reproduction), même si stop en 2006</a:t>
            </a:r>
            <a:r>
              <a:rPr lang="fr-FR" sz="2000" dirty="0" smtClean="0">
                <a:sym typeface="Wingdings" pitchFamily="2" charset="2"/>
              </a:rPr>
              <a:t> 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26630"/>
          <a:stretch>
            <a:fillRect/>
          </a:stretch>
        </p:blipFill>
        <p:spPr bwMode="auto">
          <a:xfrm>
            <a:off x="1043608" y="908720"/>
            <a:ext cx="4608512" cy="4073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err="1" smtClean="0"/>
              <a:t>Schaub</a:t>
            </a:r>
            <a:r>
              <a:rPr lang="en-US" sz="1400" dirty="0" smtClean="0"/>
              <a:t>, et al 2009. </a:t>
            </a:r>
            <a:r>
              <a:rPr lang="en-US" sz="1400" i="1" dirty="0" smtClean="0"/>
              <a:t>Journal of Applied Ecology, </a:t>
            </a:r>
            <a:r>
              <a:rPr lang="en-US" sz="1400" b="1" i="1" dirty="0" smtClean="0"/>
              <a:t>46: 92-100.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b="1" dirty="0" smtClean="0"/>
              <a:t>Exemple de PVA: le Gypaète barbu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5353" y="0"/>
            <a:ext cx="1238647" cy="1675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/>
        </p:nvSpPr>
        <p:spPr>
          <a:xfrm>
            <a:off x="5580112" y="2204864"/>
            <a:ext cx="3384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Sensitivité du taux de croissance de population (</a:t>
            </a:r>
            <a:r>
              <a:rPr lang="el-GR" dirty="0" smtClean="0">
                <a:latin typeface="Calibri"/>
                <a:cs typeface="Calibri"/>
              </a:rPr>
              <a:t>λ</a:t>
            </a:r>
            <a:r>
              <a:rPr lang="fr-FR" dirty="0" smtClean="0"/>
              <a:t>) en fonction d’un augmentation linéaire du taux de mortalité (</a:t>
            </a:r>
            <a:r>
              <a:rPr lang="fr-FR" sz="1600" dirty="0" smtClean="0"/>
              <a:t>pour toutes les classes d’âge</a:t>
            </a:r>
            <a:r>
              <a:rPr lang="fr-FR" dirty="0" smtClean="0"/>
              <a:t>) et de la probabilité de reproduction, si aucun nouveau relâcher n’est effectué après 2006. 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59632" y="5169966"/>
            <a:ext cx="727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/>
              <a:buChar char="è"/>
            </a:pPr>
            <a:r>
              <a:rPr lang="el-GR" dirty="0" smtClean="0">
                <a:latin typeface="Calibri"/>
                <a:cs typeface="Calibri"/>
              </a:rPr>
              <a:t>λ</a:t>
            </a:r>
            <a:r>
              <a:rPr lang="fr-FR" dirty="0" smtClean="0">
                <a:latin typeface="Calibri"/>
                <a:cs typeface="Calibri"/>
              </a:rPr>
              <a:t> diminue avec une augmentation de la mortalité, mais il faut que la mortalité augmente de plus de 50% pour </a:t>
            </a:r>
            <a:r>
              <a:rPr lang="el-GR" dirty="0" smtClean="0">
                <a:latin typeface="Calibri"/>
                <a:cs typeface="Calibri"/>
              </a:rPr>
              <a:t>λ </a:t>
            </a:r>
            <a:r>
              <a:rPr lang="fr-FR" dirty="0" smtClean="0">
                <a:latin typeface="Calibri"/>
                <a:cs typeface="Calibri"/>
              </a:rPr>
              <a:t>&lt;1 </a:t>
            </a:r>
          </a:p>
          <a:p>
            <a:pPr lvl="1">
              <a:buFont typeface="Wingdings"/>
              <a:buChar char="è"/>
            </a:pPr>
            <a:r>
              <a:rPr lang="fr-FR" dirty="0" smtClean="0">
                <a:latin typeface="Calibri"/>
                <a:cs typeface="Calibri"/>
              </a:rPr>
              <a:t>Vigilance poison…</a:t>
            </a:r>
          </a:p>
          <a:p>
            <a:pPr>
              <a:buFont typeface="Wingdings"/>
              <a:buChar char="è"/>
            </a:pPr>
            <a:r>
              <a:rPr lang="fr-FR" dirty="0" smtClean="0">
                <a:latin typeface="Calibri"/>
                <a:cs typeface="Calibri"/>
              </a:rPr>
              <a:t> </a:t>
            </a:r>
            <a:r>
              <a:rPr lang="fr-FR" b="1" dirty="0" smtClean="0">
                <a:latin typeface="Calibri"/>
                <a:cs typeface="Calibri"/>
              </a:rPr>
              <a:t>il est (était) possible d’arrêter la réintroduction dans les Alpes en 2006</a:t>
            </a:r>
            <a:r>
              <a:rPr lang="fr-FR" b="1" dirty="0" smtClean="0">
                <a:sym typeface="Wingdings" pitchFamily="2" charset="2"/>
              </a:rPr>
              <a:t> </a:t>
            </a:r>
            <a:endParaRPr lang="fr-F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15616" y="1124744"/>
            <a:ext cx="7848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 smtClean="0"/>
              <a:t>L’âge comme source d’hétérogénéité…</a:t>
            </a:r>
            <a:endParaRPr lang="fr-FR" sz="2400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00166" y="642918"/>
            <a:ext cx="7223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</a:t>
            </a:r>
            <a:r>
              <a:rPr lang="fr-FR" sz="2800" b="1" dirty="0" smtClean="0"/>
              <a:t>productivité en </a:t>
            </a:r>
            <a:r>
              <a:rPr lang="fr-FR" sz="2800" b="1" dirty="0"/>
              <a:t>milieu </a:t>
            </a:r>
            <a:r>
              <a:rPr lang="fr-FR" sz="2800" b="1" dirty="0" smtClean="0"/>
              <a:t>naturel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1015157" y="4808592"/>
            <a:ext cx="29931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fécondité</a:t>
            </a:r>
            <a:endParaRPr lang="fr-FR" sz="3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628800"/>
            <a:ext cx="7620000" cy="4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962400" y="571480"/>
            <a:ext cx="6181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Régulation du Grand cormoran</a:t>
            </a:r>
            <a:endParaRPr lang="fr-FR" sz="32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5" name="Image 4" descr="cormoran_balzari_hig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500175"/>
            <a:ext cx="3326207" cy="221685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419014" y="1428736"/>
            <a:ext cx="35107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Espèce en augmentation</a:t>
            </a:r>
          </a:p>
          <a:p>
            <a:endParaRPr lang="fr-FR" sz="2000" dirty="0" smtClean="0"/>
          </a:p>
          <a:p>
            <a:r>
              <a:rPr lang="fr-FR" sz="2000" dirty="0" smtClean="0"/>
              <a:t>Conflit avec les pêcheurs</a:t>
            </a:r>
          </a:p>
          <a:p>
            <a:endParaRPr lang="fr-FR" sz="2000" dirty="0" smtClean="0"/>
          </a:p>
          <a:p>
            <a:r>
              <a:rPr lang="fr-FR" sz="2000" dirty="0" smtClean="0"/>
              <a:t>Faut-il mieux agir sur la fécondité (détruire les œufs) ou sur la survie adulte (tir)?</a:t>
            </a:r>
            <a:endParaRPr lang="fr-FR" sz="2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3861048"/>
            <a:ext cx="7467600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2483768" y="6309320"/>
            <a:ext cx="230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Adultes reproducteurs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00430" y="285728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/>
              <a:t>Plans de chasse</a:t>
            </a:r>
            <a:endParaRPr lang="fr-FR" sz="32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6" name="Image 5" descr="sanglier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71802" y="928670"/>
            <a:ext cx="3800475" cy="314325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57290" y="4286256"/>
            <a:ext cx="73581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Les  chasseurs évitent de tuer les grosses femelles.</a:t>
            </a:r>
          </a:p>
          <a:p>
            <a:endParaRPr lang="fr-FR" sz="2000" dirty="0" smtClean="0"/>
          </a:p>
          <a:p>
            <a:r>
              <a:rPr lang="fr-FR" sz="2000" dirty="0" smtClean="0"/>
              <a:t>Mais l’espèce est en nette augmentation et cause de gros dégâts. </a:t>
            </a:r>
          </a:p>
          <a:p>
            <a:endParaRPr lang="fr-FR" sz="2000" dirty="0" smtClean="0"/>
          </a:p>
          <a:p>
            <a:r>
              <a:rPr lang="fr-FR" sz="2000" dirty="0" smtClean="0"/>
              <a:t>Les analyses de sensibilité montrent que la survie des mâles n’intervient pas du tout, </a:t>
            </a:r>
            <a:r>
              <a:rPr lang="fr-FR" sz="2000" b="1" dirty="0" smtClean="0"/>
              <a:t>seule la survie des femelles à des conséquences sur le lambda. </a:t>
            </a:r>
            <a:endParaRPr lang="fr-FR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Text Box 4"/>
          <p:cNvSpPr txBox="1">
            <a:spLocks noChangeArrowheads="1"/>
          </p:cNvSpPr>
          <p:nvPr/>
        </p:nvSpPr>
        <p:spPr bwMode="auto">
          <a:xfrm>
            <a:off x="2428860" y="428604"/>
            <a:ext cx="49263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Les limites des prédictions...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285852" y="1094979"/>
            <a:ext cx="7553348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endParaRPr lang="fr-FR" sz="2400" dirty="0"/>
          </a:p>
          <a:p>
            <a:pPr algn="ctr" eaLnBrk="0" hangingPunct="0"/>
            <a:r>
              <a:rPr lang="fr-FR" sz="2400" dirty="0"/>
              <a:t>Les </a:t>
            </a:r>
            <a:r>
              <a:rPr lang="fr-FR" sz="2400" b="1" dirty="0"/>
              <a:t>phénomènes de densité-dépendance</a:t>
            </a:r>
          </a:p>
          <a:p>
            <a:pPr eaLnBrk="0" hangingPunct="0"/>
            <a:endParaRPr lang="fr-FR" sz="2400" dirty="0"/>
          </a:p>
          <a:p>
            <a:pPr algn="ctr" eaLnBrk="0" hangingPunct="0"/>
            <a:r>
              <a:rPr lang="fr-FR" sz="2400" dirty="0"/>
              <a:t>Les paramètres démographiques peuvent changer en fonction de la taille/densité de la population</a:t>
            </a:r>
          </a:p>
          <a:p>
            <a:pPr eaLnBrk="0" hangingPunct="0"/>
            <a:endParaRPr lang="fr-FR" sz="2400" dirty="0"/>
          </a:p>
          <a:p>
            <a:pPr algn="ctr" eaLnBrk="0" hangingPunct="0"/>
            <a:r>
              <a:rPr lang="fr-FR" sz="2400" dirty="0"/>
              <a:t>Exemples :</a:t>
            </a:r>
          </a:p>
          <a:p>
            <a:pPr algn="ctr" eaLnBrk="0" hangingPunct="0"/>
            <a:r>
              <a:rPr lang="fr-FR" sz="2400" dirty="0"/>
              <a:t> </a:t>
            </a:r>
          </a:p>
          <a:p>
            <a:pPr eaLnBrk="0" hangingPunct="0"/>
            <a:r>
              <a:rPr lang="fr-FR" sz="2400" dirty="0"/>
              <a:t>1) la fécondité baisse quand individus trop nombreux car plus assez de nourriture, sites de reproduction, stress…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2) la survie baisse dans de petites pop d’animaux sociaux car moins de protection du groupe</a:t>
            </a:r>
          </a:p>
          <a:p>
            <a:pPr eaLnBrk="0" hangingPunct="0"/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1715064" y="428604"/>
            <a:ext cx="6570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…</a:t>
            </a:r>
            <a:r>
              <a:rPr lang="fr-FR" sz="2800" b="1" dirty="0" smtClean="0"/>
              <a:t>limitent </a:t>
            </a:r>
            <a:r>
              <a:rPr lang="fr-FR" sz="2800" b="1" dirty="0"/>
              <a:t>les possibilités de gestion !!!</a:t>
            </a:r>
          </a:p>
        </p:txBody>
      </p:sp>
      <p:sp>
        <p:nvSpPr>
          <p:cNvPr id="81927" name="Text Box 7"/>
          <p:cNvSpPr txBox="1">
            <a:spLocks noChangeArrowheads="1"/>
          </p:cNvSpPr>
          <p:nvPr/>
        </p:nvSpPr>
        <p:spPr bwMode="auto">
          <a:xfrm>
            <a:off x="1214414" y="5000636"/>
            <a:ext cx="742955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/>
              <a:t>Chez goélands </a:t>
            </a:r>
            <a:r>
              <a:rPr lang="fr-FR" sz="2400" dirty="0" err="1" smtClean="0"/>
              <a:t>leucophée</a:t>
            </a:r>
            <a:r>
              <a:rPr lang="fr-FR" sz="2400" dirty="0" smtClean="0"/>
              <a:t> la fécondité </a:t>
            </a:r>
            <a:r>
              <a:rPr lang="fr-FR" sz="2400" dirty="0"/>
              <a:t>augmente et recrutement plus </a:t>
            </a:r>
            <a:r>
              <a:rPr lang="fr-FR" sz="2400" dirty="0" smtClean="0"/>
              <a:t>précoce après </a:t>
            </a:r>
            <a:r>
              <a:rPr lang="fr-FR" sz="2400" dirty="0"/>
              <a:t>élimination des adultes </a:t>
            </a:r>
            <a:r>
              <a:rPr lang="fr-FR" sz="2400" dirty="0" smtClean="0"/>
              <a:t>car cela réduit </a:t>
            </a:r>
            <a:r>
              <a:rPr lang="fr-FR" sz="2400" dirty="0"/>
              <a:t>la </a:t>
            </a:r>
            <a:r>
              <a:rPr lang="fr-FR" sz="2400" dirty="0" smtClean="0"/>
              <a:t>compétition </a:t>
            </a:r>
            <a:r>
              <a:rPr lang="fr-FR" sz="2400" dirty="0" err="1" smtClean="0"/>
              <a:t>intraspécifique</a:t>
            </a:r>
            <a:r>
              <a:rPr lang="fr-FR" sz="2400" dirty="0" smtClean="0"/>
              <a:t>...</a:t>
            </a:r>
            <a:endParaRPr lang="fr-FR" sz="2400" dirty="0"/>
          </a:p>
          <a:p>
            <a:pPr eaLnBrk="0" hangingPunct="0"/>
            <a:endParaRPr lang="fr-FR" sz="2400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9" name="Image 8" descr="Larus_michahellis_LC004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4414" y="1428736"/>
            <a:ext cx="4056279" cy="307183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429256" y="1714488"/>
            <a:ext cx="3571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« Invasion » de goélands </a:t>
            </a:r>
            <a:r>
              <a:rPr lang="fr-FR" sz="2000" dirty="0" err="1" smtClean="0"/>
              <a:t>leucophée</a:t>
            </a:r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Analyse de sensibilité suggère d’éliminer des adultes</a:t>
            </a:r>
          </a:p>
          <a:p>
            <a:endParaRPr lang="fr-FR" sz="2000" dirty="0" smtClean="0"/>
          </a:p>
          <a:p>
            <a:r>
              <a:rPr lang="fr-FR" sz="2000" dirty="0" smtClean="0"/>
              <a:t>Action mise en œuvre</a:t>
            </a:r>
          </a:p>
          <a:p>
            <a:endParaRPr lang="fr-FR" sz="2000" dirty="0" smtClean="0"/>
          </a:p>
          <a:p>
            <a:r>
              <a:rPr lang="fr-FR" sz="2000" dirty="0" smtClean="0"/>
              <a:t>Taux de croissance pas modifié !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Études de cas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Bécasse des bois</a:t>
            </a:r>
          </a:p>
          <a:p>
            <a:r>
              <a:rPr lang="fr-FR" dirty="0" smtClean="0"/>
              <a:t>Vautours fauves</a:t>
            </a:r>
          </a:p>
          <a:p>
            <a:r>
              <a:rPr lang="fr-FR" dirty="0" smtClean="0"/>
              <a:t>Huitriers-pies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142976" y="1857364"/>
            <a:ext cx="8001024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/>
              <a:t>2 méthodes statistiques pour 3 cas sur le terrain :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1) Pas de marquage possible ou pas de marquage en place</a:t>
            </a:r>
          </a:p>
          <a:p>
            <a:pPr eaLnBrk="0" hangingPunct="0"/>
            <a:r>
              <a:rPr lang="fr-FR" sz="2400" dirty="0"/>
              <a:t>	&gt; statistiques des tables de vie 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2) Suivi de cohortes : marquage d ’individus nés à la même date</a:t>
            </a:r>
          </a:p>
          <a:p>
            <a:pPr eaLnBrk="0" hangingPunct="0"/>
            <a:r>
              <a:rPr lang="fr-FR" sz="2400" dirty="0"/>
              <a:t>	&gt; statistiques des tables de vie ou analyses CMR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3) Suivi individuel par marquage individuel </a:t>
            </a:r>
          </a:p>
          <a:p>
            <a:pPr eaLnBrk="0" hangingPunct="0"/>
            <a:r>
              <a:rPr lang="fr-FR" sz="2400" dirty="0"/>
              <a:t>	&gt; analyses de CMR</a:t>
            </a:r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143108" y="714356"/>
            <a:ext cx="59578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survie en milieu naturel</a:t>
            </a: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133756" y="852488"/>
            <a:ext cx="37647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LES TABLES DE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VIE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285852" y="1676400"/>
            <a:ext cx="771530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A partir des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effectifs par classes d’âge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d’une population et sous certaines hypothèses fortes (structure en âge à l ’équilibre) on peut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déduire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l’équivalent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de la survie de chaque classe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d’âge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80129" y="5216079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331641" y="3717032"/>
            <a:ext cx="74888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Exemple si population close (ile) et si les âges sont facilement différenciables: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Année 1: 100 jeunes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Année 2: 60 immatures d’un an 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survie = 0.60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Année 3: 50 immatures de 2 ans  survie = 0.83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Année 4: 45 adultes de 3 ans  survie = 0.90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Mais problème ensuite une fois la morphologie adulte atteinte…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133756" y="852488"/>
            <a:ext cx="3665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LES TABLES DE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VIE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285852" y="1692332"/>
            <a:ext cx="7715304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A partir des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effectifs par classes d’âge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d’une population et sous certaines hypothèses fortes (structure en âge à l ’équilibre) on peut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déduire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l’équivalent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de la survie de chaque classe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d’âge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Il en est de même lorsque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l’on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connaît la </a:t>
            </a:r>
            <a:r>
              <a:rPr lang="fr-FR" sz="2400" u="sng" dirty="0">
                <a:latin typeface="Arial" pitchFamily="34" charset="0"/>
                <a:cs typeface="Arial" pitchFamily="34" charset="0"/>
              </a:rPr>
              <a:t>distribution en taille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de la population si on suppose que les paramètres sont plus dépendants de la taille que de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l’âge.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/>
            <a:r>
              <a:rPr lang="fr-FR" sz="2000" b="1" dirty="0" smtClean="0">
                <a:latin typeface="Arial" pitchFamily="34" charset="0"/>
                <a:cs typeface="Arial" pitchFamily="34" charset="0"/>
              </a:rPr>
              <a:t>-Facile pour espèces avec un seul épisode de reproduction 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dans la vie (ex saumons qui meurent après la reproduction…)</a:t>
            </a:r>
          </a:p>
          <a:p>
            <a:pPr eaLnBrk="0" hangingPunct="0"/>
            <a:r>
              <a:rPr lang="fr-FR" sz="2000" dirty="0" smtClean="0">
                <a:latin typeface="Arial" pitchFamily="34" charset="0"/>
                <a:cs typeface="Arial" pitchFamily="34" charset="0"/>
              </a:rPr>
              <a:t>-Plus compliqué pour espèces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longévives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, où il existe en même temps plusieurs cohortes de reproducteurs…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80129" y="5216079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133756" y="44624"/>
            <a:ext cx="35733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LES TABLES DE </a:t>
            </a:r>
            <a:r>
              <a:rPr lang="fr-FR" sz="2800" b="1" dirty="0" smtClean="0"/>
              <a:t>VIE</a:t>
            </a:r>
            <a:endParaRPr lang="fr-FR" sz="2800" b="1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285852" y="868536"/>
            <a:ext cx="7715304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/>
              <a:t>Exemple: cerfs de l’ile de Rhum (Ecosse)</a:t>
            </a:r>
          </a:p>
          <a:p>
            <a:pPr eaLnBrk="0" hangingPunct="0">
              <a:buFontTx/>
              <a:buChar char="-"/>
            </a:pPr>
            <a:r>
              <a:rPr lang="fr-FR" sz="2400" dirty="0" smtClean="0"/>
              <a:t>Suivi intensif de la population entre 1957 et 1966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/>
              <a:t> comptages exhaustifs des naissances 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/>
              <a:t> comptage exhaustif de tous les individus morts et détermination de la cohorte par la dentition</a:t>
            </a:r>
          </a:p>
          <a:p>
            <a:pPr lvl="1" eaLnBrk="0" hangingPunct="0">
              <a:buFontTx/>
              <a:buChar char="-"/>
            </a:pPr>
            <a:endParaRPr lang="fr-FR" sz="2400" dirty="0" smtClean="0"/>
          </a:p>
          <a:p>
            <a:pPr eaLnBrk="0" hangingPunct="0"/>
            <a:r>
              <a:rPr lang="fr-FR" sz="2400" dirty="0" smtClean="0">
                <a:sym typeface="Wingdings" pitchFamily="2" charset="2"/>
              </a:rPr>
              <a:t> Construction tables de vie par cohorte</a:t>
            </a:r>
            <a:endParaRPr lang="fr-FR" sz="2400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216079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  <p:pic>
        <p:nvPicPr>
          <p:cNvPr id="5" name="Picture 7" descr="https://encrypted-tbn1.gstatic.com/images?q=tbn:ANd9GcRw_D2THYp3_hv41I0eDAitejesQA3L4vNMENjSGHXJ81-55Nf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509120"/>
            <a:ext cx="2152650" cy="212407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32036"/>
          <a:stretch>
            <a:fillRect/>
          </a:stretch>
        </p:blipFill>
        <p:spPr bwMode="auto">
          <a:xfrm>
            <a:off x="3008628" y="3429000"/>
            <a:ext cx="6135372" cy="318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r="68563" b="68147"/>
          <a:stretch>
            <a:fillRect/>
          </a:stretch>
        </p:blipFill>
        <p:spPr bwMode="auto">
          <a:xfrm>
            <a:off x="539552" y="3645024"/>
            <a:ext cx="241946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298605" y="1676400"/>
            <a:ext cx="7559675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/>
              <a:t>De </a:t>
            </a:r>
            <a:r>
              <a:rPr lang="fr-FR" sz="2400" dirty="0" smtClean="0"/>
              <a:t>moins en moins utilisées car :</a:t>
            </a:r>
            <a:endParaRPr lang="fr-FR" sz="2400" dirty="0"/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1) les hypothèses sont relativement fortes et rarement vérifiées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2) les calculs sont fastidieux</a:t>
            </a:r>
          </a:p>
          <a:p>
            <a:pPr eaLnBrk="0" hangingPunct="0"/>
            <a:r>
              <a:rPr lang="fr-FR" sz="2400" dirty="0"/>
              <a:t> </a:t>
            </a:r>
          </a:p>
          <a:p>
            <a:pPr eaLnBrk="0" hangingPunct="0"/>
            <a:r>
              <a:rPr lang="fr-FR" sz="2400" dirty="0"/>
              <a:t>3) peu informatif sur les mécanismes 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dirty="0"/>
              <a:t>4) les méthodes de marquage sont de plus en plus au point et permettent donc </a:t>
            </a:r>
            <a:r>
              <a:rPr lang="fr-FR" sz="2400" dirty="0" smtClean="0"/>
              <a:t>l’utilisation </a:t>
            </a:r>
            <a:r>
              <a:rPr lang="fr-FR" sz="2400" dirty="0"/>
              <a:t>des CMR plus puissantes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3357554" y="500042"/>
            <a:ext cx="357335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LES TABLES DE </a:t>
            </a:r>
            <a:r>
              <a:rPr lang="fr-FR" sz="2800" b="1" dirty="0" smtClean="0"/>
              <a:t>VIE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49648" y="116632"/>
            <a:ext cx="7054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800" b="1" dirty="0"/>
              <a:t>Les analyses de </a:t>
            </a:r>
            <a:r>
              <a:rPr lang="fr-FR" sz="2800" b="1" dirty="0" smtClean="0"/>
              <a:t>survie par </a:t>
            </a:r>
          </a:p>
          <a:p>
            <a:pPr algn="ctr" eaLnBrk="0" hangingPunct="0"/>
            <a:r>
              <a:rPr lang="fr-FR" sz="2800" b="1" dirty="0" smtClean="0"/>
              <a:t>Capture-Marquage-Recapture</a:t>
            </a:r>
            <a:endParaRPr lang="fr-FR" sz="2800" b="1" dirty="0"/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168431" y="1600200"/>
            <a:ext cx="78327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/>
              <a:t>Très différent car on peut faire </a:t>
            </a:r>
            <a:r>
              <a:rPr lang="fr-FR" sz="2400" b="1" dirty="0"/>
              <a:t>un suivi dans le temps des mêmes individus</a:t>
            </a:r>
            <a:r>
              <a:rPr lang="fr-FR" sz="2400" dirty="0"/>
              <a:t>.</a:t>
            </a:r>
          </a:p>
          <a:p>
            <a:pPr algn="ctr" eaLnBrk="0" hangingPunct="0"/>
            <a:endParaRPr lang="fr-FR" sz="2400" dirty="0"/>
          </a:p>
          <a:p>
            <a:pPr algn="ctr" eaLnBrk="0" hangingPunct="0"/>
            <a:r>
              <a:rPr lang="fr-FR" sz="2400" dirty="0"/>
              <a:t>On peut donc </a:t>
            </a:r>
            <a:r>
              <a:rPr lang="fr-FR" sz="2400" b="1" dirty="0"/>
              <a:t>estimer la survie </a:t>
            </a:r>
            <a:r>
              <a:rPr lang="fr-FR" sz="2400" dirty="0"/>
              <a:t>et </a:t>
            </a:r>
            <a:r>
              <a:rPr lang="fr-FR" sz="2400" b="1" dirty="0"/>
              <a:t>tester des hypothèses sur les mécanismes</a:t>
            </a:r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355725" y="51450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fr-FR" sz="240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1209676" y="3643314"/>
            <a:ext cx="7862918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b="1" dirty="0"/>
              <a:t>Deux cas :</a:t>
            </a:r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b="1" dirty="0"/>
              <a:t>1) </a:t>
            </a:r>
            <a:r>
              <a:rPr lang="fr-FR" sz="2400" dirty="0"/>
              <a:t>On capture tout le monde à chaque session; on a donc des infos complètes et des statistiques exactes   </a:t>
            </a:r>
            <a:r>
              <a:rPr lang="fr-FR" sz="2400" dirty="0" smtClean="0"/>
              <a:t>(</a:t>
            </a:r>
            <a:r>
              <a:rPr lang="fr-FR" sz="2400" b="1" dirty="0" smtClean="0"/>
              <a:t>RARE)</a:t>
            </a:r>
            <a:endParaRPr lang="fr-FR" sz="2400" b="1" dirty="0"/>
          </a:p>
          <a:p>
            <a:pPr eaLnBrk="0" hangingPunct="0"/>
            <a:endParaRPr lang="fr-FR" sz="2400" b="1" dirty="0"/>
          </a:p>
          <a:p>
            <a:pPr eaLnBrk="0" hangingPunct="0"/>
            <a:r>
              <a:rPr lang="fr-FR" sz="2400" b="1" dirty="0"/>
              <a:t>2)</a:t>
            </a:r>
            <a:r>
              <a:rPr lang="fr-FR" sz="2400" dirty="0"/>
              <a:t> On </a:t>
            </a:r>
            <a:r>
              <a:rPr lang="fr-FR" sz="2400" dirty="0" smtClean="0"/>
              <a:t>n’observe pas tous les </a:t>
            </a:r>
            <a:r>
              <a:rPr lang="fr-FR" sz="2400" dirty="0"/>
              <a:t>individus à chaque session, les infos sont incomplètes et l ’on doit utiliser des méthodes </a:t>
            </a:r>
            <a:r>
              <a:rPr lang="fr-FR" sz="2400" dirty="0" smtClean="0"/>
              <a:t>statistiques particulières (cas le plus courant)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49648" y="116632"/>
            <a:ext cx="70548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800" b="1" dirty="0"/>
              <a:t>Les analyses de </a:t>
            </a:r>
            <a:r>
              <a:rPr lang="fr-FR" sz="2800" b="1" dirty="0" smtClean="0"/>
              <a:t>survie par </a:t>
            </a:r>
          </a:p>
          <a:p>
            <a:pPr algn="ctr" eaLnBrk="0" hangingPunct="0"/>
            <a:r>
              <a:rPr lang="fr-FR" sz="2800" b="1" dirty="0" smtClean="0"/>
              <a:t>Capture-Marquage-Recapture</a:t>
            </a:r>
            <a:endParaRPr lang="fr-FR" sz="2800" b="1" dirty="0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1355725" y="51450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fr-FR" sz="2400"/>
          </a:p>
        </p:txBody>
      </p:sp>
      <p:sp>
        <p:nvSpPr>
          <p:cNvPr id="6" name="ZoneTexte 5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268760"/>
            <a:ext cx="7559377" cy="363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471642" y="1358900"/>
            <a:ext cx="1892300" cy="4373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1110000000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1110001011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0101110101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1111101110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1010111010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1101111011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1010111111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1110000000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1111101000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214414" y="785794"/>
            <a:ext cx="301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Sessions de Capture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 rot="16200000">
            <a:off x="577034" y="3056732"/>
            <a:ext cx="1389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Individus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565309" y="1453634"/>
            <a:ext cx="1638539" cy="369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3376642" y="1524000"/>
            <a:ext cx="838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275167" y="1868488"/>
            <a:ext cx="4511675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 trois fois de suite puis plus jamais revu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6272242" y="28194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4427567" y="4078288"/>
            <a:ext cx="41306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On peut supposer que l ’individu est mort entre la troisième et la quatrième session de capture</a:t>
            </a:r>
          </a:p>
        </p:txBody>
      </p:sp>
      <p:sp>
        <p:nvSpPr>
          <p:cNvPr id="10" name="ZoneTexte 9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Gestion des populations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96646" indent="-514350">
              <a:buFont typeface="+mj-lt"/>
              <a:buAutoNum type="arabicPeriod"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Estimer les effectifs présents et leurs tendances au cours du temps passé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Identifier les CAUSES de ces tendances</a:t>
            </a:r>
          </a:p>
          <a:p>
            <a:pPr marL="870966" lvl="1" indent="-514350"/>
            <a:r>
              <a:rPr lang="fr-FR" dirty="0" smtClean="0">
                <a:latin typeface="Arial" pitchFamily="34" charset="0"/>
                <a:cs typeface="Arial" pitchFamily="34" charset="0"/>
              </a:rPr>
              <a:t>Analyses démographiques:</a:t>
            </a:r>
          </a:p>
          <a:p>
            <a:pPr marL="1117854" lvl="2" indent="-514350"/>
            <a:r>
              <a:rPr lang="fr-FR" dirty="0" err="1" smtClean="0">
                <a:latin typeface="Arial" pitchFamily="34" charset="0"/>
                <a:cs typeface="Arial" pitchFamily="34" charset="0"/>
              </a:rPr>
              <a:t>pb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« sorties »</a:t>
            </a:r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surmortalité ou émigration?</a:t>
            </a:r>
          </a:p>
          <a:p>
            <a:pPr marL="1117854" lvl="2" indent="-514350"/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Pb « entrées » sous-fécondité ou immigration?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Proposer des mesures de gestion et évaluer leur effet par des projections  dans le futur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47842" y="1358900"/>
            <a:ext cx="2314575" cy="4373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1110000000   1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1110001011   1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0101110101   0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1111101110   0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1010111010   0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1101111011   1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1010111111   0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1110000000   1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>
                <a:latin typeface="Arial" pitchFamily="34" charset="0"/>
                <a:cs typeface="Arial" pitchFamily="34" charset="0"/>
              </a:rPr>
              <a:t>1111101000   1</a:t>
            </a: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522440" y="762000"/>
            <a:ext cx="301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Sessions de Capture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 rot="16200000">
            <a:off x="686600" y="3056732"/>
            <a:ext cx="1389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Individus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547842" y="1453634"/>
            <a:ext cx="2362200" cy="36933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053042" y="1219200"/>
            <a:ext cx="37338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Si on rajoute une année on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revoit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l’individu</a:t>
            </a: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6805642" y="2133600"/>
            <a:ext cx="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884767" y="3276600"/>
            <a:ext cx="390207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Un zéro ne signifie pas que l ’individu est mort, on peut l’avoir raté</a:t>
            </a: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4062442" y="1600200"/>
            <a:ext cx="609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1547842" y="3276600"/>
            <a:ext cx="22860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3833842" y="3733800"/>
            <a:ext cx="114300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053042" y="4992688"/>
            <a:ext cx="3673475" cy="8604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Cas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d’un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individu que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l’on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rate souvent</a:t>
            </a: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1026633" y="642918"/>
            <a:ext cx="75360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Quelle est l ’importance du taux de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capture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1350995" y="1412776"/>
            <a:ext cx="78644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Pour exemple un taux de capture de 1 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(100% des individus présents sont capturés)</a:t>
            </a:r>
          </a:p>
        </p:txBody>
      </p:sp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1304913" y="2530374"/>
            <a:ext cx="1552575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11111100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11100000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11110000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11111110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11111110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11111111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963893" y="2744688"/>
            <a:ext cx="6022803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Il ne peut pas y avoir de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0 entre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deux 1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on connaît le devenir exact des individus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on peut donc calculer exactement la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survie</a:t>
            </a:r>
          </a:p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« </a:t>
            </a:r>
            <a:r>
              <a:rPr lang="fr-FR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known</a:t>
            </a:r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-</a:t>
            </a:r>
            <a:r>
              <a:rPr lang="fr-FR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fates</a:t>
            </a:r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models</a:t>
            </a:r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 »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923928" y="5014304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è"/>
            </a:pPr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Cas d’un marquage avec émetteur télémétrique: </a:t>
            </a:r>
          </a:p>
          <a:p>
            <a:pPr>
              <a:buFont typeface="Wingdings" pitchFamily="2" charset="2"/>
              <a:buChar char="è"/>
            </a:pPr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animal toujours retrouvé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4248" y="4725144"/>
            <a:ext cx="1983804" cy="17019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5249155"/>
            <a:ext cx="1839913" cy="1177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1046195" y="1340768"/>
            <a:ext cx="7864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Pour exemple un taux de capture très faible 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1185895" y="2063080"/>
            <a:ext cx="1552575" cy="2292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10000010</a:t>
            </a:r>
          </a:p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10100000</a:t>
            </a:r>
          </a:p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10010000</a:t>
            </a:r>
          </a:p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10100010</a:t>
            </a:r>
          </a:p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10000000</a:t>
            </a:r>
          </a:p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10000101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3271870" y="2342876"/>
            <a:ext cx="571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Il y a beaucoup de zéro dans les lignes</a:t>
            </a: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on ne sait jamais si l ’individu est mort ou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vivant, on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a donc une très faible précision dans l ’estimation de la survie</a:t>
            </a:r>
          </a:p>
        </p:txBody>
      </p: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1214414" y="4569158"/>
            <a:ext cx="7786742" cy="15696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Le taux de capture est un « paramètre de nuisance »</a:t>
            </a:r>
          </a:p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plus il est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faible, moins les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estimations sont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précises</a:t>
            </a:r>
          </a:p>
          <a:p>
            <a:pPr algn="ctr" eaLnBrk="0" hangingPunct="0"/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fr-FR" sz="24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Effort de terrain pour maximiser le taux de capture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690" name="Text Box 10"/>
          <p:cNvSpPr txBox="1">
            <a:spLocks noChangeArrowheads="1"/>
          </p:cNvSpPr>
          <p:nvPr/>
        </p:nvSpPr>
        <p:spPr bwMode="auto">
          <a:xfrm>
            <a:off x="928662" y="571480"/>
            <a:ext cx="795442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Quelle est l ’importance du taux de capture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? 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6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37917" y="568821"/>
            <a:ext cx="749346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b="1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Vision probabiliste de l </a:t>
            </a:r>
            <a:r>
              <a:rPr lang="fr-FR" sz="3000" b="1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’histoire 11 et 10</a:t>
            </a:r>
            <a:endParaRPr lang="fr-FR" sz="3000" b="1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27584" y="4221088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itchFamily="34" charset="0"/>
                <a:cs typeface="Arial" pitchFamily="34" charset="0"/>
              </a:rPr>
              <a:t>Animal marqué et relâché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915816" y="342900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itchFamily="34" charset="0"/>
                <a:cs typeface="Arial" pitchFamily="34" charset="0"/>
              </a:rPr>
              <a:t>Animal vivant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915816" y="5230941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itchFamily="34" charset="0"/>
                <a:cs typeface="Arial" pitchFamily="34" charset="0"/>
              </a:rPr>
              <a:t>Animal mort ou émigré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256076" y="2492896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itchFamily="34" charset="0"/>
                <a:cs typeface="Arial" pitchFamily="34" charset="0"/>
              </a:rPr>
              <a:t>Animal capturé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220072" y="3861048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latin typeface="Arial" pitchFamily="34" charset="0"/>
                <a:cs typeface="Arial" pitchFamily="34" charset="0"/>
              </a:rPr>
              <a:t>Animal non-capturé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Connecteur droit avec flèche 9"/>
          <p:cNvCxnSpPr>
            <a:stCxn id="4" idx="3"/>
          </p:cNvCxnSpPr>
          <p:nvPr/>
        </p:nvCxnSpPr>
        <p:spPr>
          <a:xfrm flipV="1">
            <a:off x="2267744" y="3789040"/>
            <a:ext cx="720080" cy="8937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stCxn id="4" idx="3"/>
            <a:endCxn id="6" idx="1"/>
          </p:cNvCxnSpPr>
          <p:nvPr/>
        </p:nvCxnSpPr>
        <p:spPr>
          <a:xfrm>
            <a:off x="2267744" y="4682753"/>
            <a:ext cx="648072" cy="8713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V="1">
            <a:off x="4499992" y="2924944"/>
            <a:ext cx="936104" cy="6776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4499992" y="3645024"/>
            <a:ext cx="792088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2195736" y="39330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fr-FR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123728" y="508518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1-</a:t>
            </a:r>
            <a:r>
              <a:rPr lang="az-Cyrl-AZ" dirty="0" smtClean="0">
                <a:latin typeface="Arial" pitchFamily="34" charset="0"/>
                <a:cs typeface="Arial" pitchFamily="34" charset="0"/>
              </a:rPr>
              <a:t> Ф </a:t>
            </a:r>
            <a:r>
              <a:rPr lang="fr-FR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fr-FR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4499992" y="2852936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p</a:t>
            </a:r>
            <a:r>
              <a:rPr lang="fr-FR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4427984" y="400506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1-p</a:t>
            </a:r>
            <a:r>
              <a:rPr lang="fr-FR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1147300" y="1413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Période 1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876255" y="1413646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Histoire de capture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Connecteur droit 32"/>
          <p:cNvCxnSpPr/>
          <p:nvPr/>
        </p:nvCxnSpPr>
        <p:spPr>
          <a:xfrm>
            <a:off x="1115616" y="1916832"/>
            <a:ext cx="1152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3955612" y="1413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Période 2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Connecteur droit 34"/>
          <p:cNvCxnSpPr/>
          <p:nvPr/>
        </p:nvCxnSpPr>
        <p:spPr>
          <a:xfrm>
            <a:off x="2771800" y="1916832"/>
            <a:ext cx="3672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7020272" y="26226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1 1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ZoneTexte 38"/>
          <p:cNvSpPr txBox="1"/>
          <p:nvPr/>
        </p:nvSpPr>
        <p:spPr>
          <a:xfrm>
            <a:off x="7020272" y="39188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1 0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7020272" y="52869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10</a:t>
            </a:r>
            <a:endParaRPr lang="fr-FR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24023" y="2545740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 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sz="28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668344" y="3841884"/>
            <a:ext cx="1584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 (1-p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)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7864712" y="5210036"/>
            <a:ext cx="1151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Arial" pitchFamily="34" charset="0"/>
                <a:cs typeface="Arial" pitchFamily="34" charset="0"/>
              </a:rPr>
              <a:t>(1-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)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3" grpId="0"/>
      <p:bldP spid="24" grpId="0"/>
      <p:bldP spid="25" grpId="0"/>
      <p:bldP spid="26" grpId="0"/>
      <p:bldP spid="29" grpId="0"/>
      <p:bldP spid="34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07446" y="914400"/>
            <a:ext cx="715041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b="1" dirty="0">
                <a:latin typeface="Arial" pitchFamily="34" charset="0"/>
                <a:cs typeface="Arial" pitchFamily="34" charset="0"/>
              </a:rPr>
              <a:t>Vision probabiliste de l </a:t>
            </a:r>
            <a:r>
              <a:rPr lang="fr-FR" sz="3000" b="1" dirty="0" smtClean="0">
                <a:latin typeface="Arial" pitchFamily="34" charset="0"/>
                <a:cs typeface="Arial" pitchFamily="34" charset="0"/>
              </a:rPr>
              <a:t>’histoire </a:t>
            </a:r>
            <a:r>
              <a:rPr lang="fr-FR" sz="3000" b="1" dirty="0">
                <a:latin typeface="Arial" pitchFamily="34" charset="0"/>
                <a:cs typeface="Arial" pitchFamily="34" charset="0"/>
              </a:rPr>
              <a:t>11010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14282" y="2133600"/>
            <a:ext cx="2989566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dirty="0">
                <a:latin typeface="Arial" pitchFamily="34" charset="0"/>
                <a:cs typeface="Arial" pitchFamily="34" charset="0"/>
              </a:rPr>
              <a:t>1                   </a:t>
            </a:r>
            <a:r>
              <a:rPr lang="fr-FR" sz="3000" dirty="0" smtClean="0">
                <a:latin typeface="Arial" pitchFamily="34" charset="0"/>
                <a:cs typeface="Arial" pitchFamily="34" charset="0"/>
              </a:rPr>
              <a:t>1</a:t>
            </a:r>
            <a:endParaRPr lang="fr-FR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5952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31807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6526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347882" y="3810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901795" y="4764088"/>
            <a:ext cx="137406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az-Cyrl-AZ" sz="30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3000" baseline="-250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fr-FR" sz="30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30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sz="50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9574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109882" y="28956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0148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4349720" y="3810000"/>
            <a:ext cx="1082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pas vu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0910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395882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70722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767482" y="37338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4811774" y="2132856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0</a:t>
            </a:r>
            <a:endParaRPr lang="fr-FR" sz="3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6804248" y="2132856"/>
            <a:ext cx="397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 smtClean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47864" y="4797152"/>
            <a:ext cx="2193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) 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40152" y="4797152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9" grpId="0"/>
      <p:bldP spid="20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07446" y="914400"/>
            <a:ext cx="715041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b="1" dirty="0">
                <a:latin typeface="Arial" pitchFamily="34" charset="0"/>
                <a:cs typeface="Arial" pitchFamily="34" charset="0"/>
              </a:rPr>
              <a:t>Vision probabiliste de l </a:t>
            </a:r>
            <a:r>
              <a:rPr lang="fr-FR" sz="3000" b="1" dirty="0" smtClean="0">
                <a:latin typeface="Arial" pitchFamily="34" charset="0"/>
                <a:cs typeface="Arial" pitchFamily="34" charset="0"/>
              </a:rPr>
              <a:t>’histoire </a:t>
            </a:r>
            <a:r>
              <a:rPr lang="fr-FR" sz="3000" b="1" dirty="0">
                <a:latin typeface="Arial" pitchFamily="34" charset="0"/>
                <a:cs typeface="Arial" pitchFamily="34" charset="0"/>
              </a:rPr>
              <a:t>11010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14282" y="2133600"/>
            <a:ext cx="8839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3000" dirty="0">
                <a:latin typeface="Arial" pitchFamily="34" charset="0"/>
                <a:cs typeface="Arial" pitchFamily="34" charset="0"/>
              </a:rPr>
              <a:t>1                   1                    0                 1               </a:t>
            </a:r>
            <a:r>
              <a:rPr lang="fr-FR" sz="3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sz="3000" dirty="0">
                <a:latin typeface="Arial" pitchFamily="34" charset="0"/>
                <a:cs typeface="Arial" pitchFamily="34" charset="0"/>
              </a:rPr>
              <a:t>              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5952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31807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6526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347882" y="3810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9574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109882" y="28956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0148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4349720" y="3810000"/>
            <a:ext cx="1082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pas vu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0910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395882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70722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767482" y="37338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224682" y="2743200"/>
            <a:ext cx="1828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Vivant 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non-observé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ou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mort ??</a:t>
            </a:r>
            <a:endParaRPr lang="fr-FR" sz="2400">
              <a:solidFill>
                <a:srgbClr val="0099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34460" y="5733256"/>
            <a:ext cx="47095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État incertain</a:t>
            </a:r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, on doit donc inclure les deux cas dans le modèle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1901795" y="4764088"/>
            <a:ext cx="137406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az-Cyrl-AZ" sz="30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3000" baseline="-250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fr-FR" sz="30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30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sz="50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7864" y="4797152"/>
            <a:ext cx="2193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) 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40152" y="4797152"/>
            <a:ext cx="16321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smtClean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 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07446" y="914400"/>
            <a:ext cx="715041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b="1" dirty="0">
                <a:latin typeface="Arial" pitchFamily="34" charset="0"/>
                <a:cs typeface="Arial" pitchFamily="34" charset="0"/>
              </a:rPr>
              <a:t>Vision probabiliste de l </a:t>
            </a:r>
            <a:r>
              <a:rPr lang="fr-FR" sz="3000" b="1" dirty="0" smtClean="0">
                <a:latin typeface="Arial" pitchFamily="34" charset="0"/>
                <a:cs typeface="Arial" pitchFamily="34" charset="0"/>
              </a:rPr>
              <a:t>’histoire </a:t>
            </a:r>
            <a:r>
              <a:rPr lang="fr-FR" sz="3000" b="1" dirty="0">
                <a:latin typeface="Arial" pitchFamily="34" charset="0"/>
                <a:cs typeface="Arial" pitchFamily="34" charset="0"/>
              </a:rPr>
              <a:t>11010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14282" y="2133600"/>
            <a:ext cx="8839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3000" dirty="0">
                <a:latin typeface="Arial" pitchFamily="34" charset="0"/>
                <a:cs typeface="Arial" pitchFamily="34" charset="0"/>
              </a:rPr>
              <a:t>1                   1                    0                 1               </a:t>
            </a:r>
            <a:r>
              <a:rPr lang="fr-FR" sz="3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sz="3000" dirty="0">
                <a:latin typeface="Arial" pitchFamily="34" charset="0"/>
                <a:cs typeface="Arial" pitchFamily="34" charset="0"/>
              </a:rPr>
              <a:t>              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5952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31807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6526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347882" y="3810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9574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109882" y="28956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0148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4349720" y="3810000"/>
            <a:ext cx="1082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pas vu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0910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395882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70722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767482" y="37338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224682" y="2743200"/>
            <a:ext cx="1828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Vivant 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non-observé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ou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mort ??</a:t>
            </a:r>
            <a:endParaRPr lang="fr-FR" sz="2400">
              <a:solidFill>
                <a:srgbClr val="0099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434460" y="5733256"/>
            <a:ext cx="470954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État incertain</a:t>
            </a:r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, on doit donc inclure les deux cas dans le modèle</a:t>
            </a: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971600" y="4365104"/>
            <a:ext cx="8352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  </a:t>
            </a:r>
            <a:r>
              <a:rPr lang="fr-FR" sz="4800" baseline="-25000" dirty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)</a:t>
            </a:r>
            <a:r>
              <a:rPr lang="fr-FR" sz="4800" baseline="-25000" dirty="0">
                <a:latin typeface="Arial" pitchFamily="34" charset="0"/>
                <a:cs typeface="Arial" pitchFamily="34" charset="0"/>
              </a:rPr>
              <a:t> 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4 </a:t>
            </a:r>
            <a:r>
              <a:rPr lang="fr-FR" sz="2800" baseline="-25000" dirty="0">
                <a:latin typeface="Arial" pitchFamily="34" charset="0"/>
                <a:cs typeface="Arial" pitchFamily="34" charset="0"/>
              </a:rPr>
              <a:t>* 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sz="4800" baseline="-25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+ (1-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]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325455" y="4941168"/>
            <a:ext cx="189827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Vivant </a:t>
            </a:r>
          </a:p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non-observé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7680270" y="4941168"/>
            <a:ext cx="8256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Mort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307446" y="914400"/>
            <a:ext cx="715041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b="1" dirty="0">
                <a:latin typeface="Arial" pitchFamily="34" charset="0"/>
                <a:cs typeface="Arial" pitchFamily="34" charset="0"/>
              </a:rPr>
              <a:t>Vision probabiliste de l </a:t>
            </a:r>
            <a:r>
              <a:rPr lang="fr-FR" sz="3000" b="1" dirty="0" smtClean="0">
                <a:latin typeface="Arial" pitchFamily="34" charset="0"/>
                <a:cs typeface="Arial" pitchFamily="34" charset="0"/>
              </a:rPr>
              <a:t>’histoire </a:t>
            </a:r>
            <a:r>
              <a:rPr lang="fr-FR" sz="3000" b="1" dirty="0">
                <a:latin typeface="Arial" pitchFamily="34" charset="0"/>
                <a:cs typeface="Arial" pitchFamily="34" charset="0"/>
              </a:rPr>
              <a:t>11010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14282" y="2133600"/>
            <a:ext cx="8839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3000" dirty="0">
                <a:latin typeface="Arial" pitchFamily="34" charset="0"/>
                <a:cs typeface="Arial" pitchFamily="34" charset="0"/>
              </a:rPr>
              <a:t>1                   1                    0                 1               </a:t>
            </a:r>
            <a:r>
              <a:rPr lang="fr-FR" sz="3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sz="3000" dirty="0">
                <a:latin typeface="Arial" pitchFamily="34" charset="0"/>
                <a:cs typeface="Arial" pitchFamily="34" charset="0"/>
              </a:rPr>
              <a:t>              </a:t>
            </a:r>
          </a:p>
        </p:txBody>
      </p:sp>
      <p:sp>
        <p:nvSpPr>
          <p:cNvPr id="4" name="Line 8"/>
          <p:cNvSpPr>
            <a:spLocks noChangeShapeType="1"/>
          </p:cNvSpPr>
          <p:nvPr/>
        </p:nvSpPr>
        <p:spPr bwMode="auto">
          <a:xfrm>
            <a:off x="5952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731807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6526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347882" y="38100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29574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109882" y="28956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50148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4349720" y="3810000"/>
            <a:ext cx="1082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pas vu</a:t>
            </a:r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5091082" y="2819400"/>
            <a:ext cx="1828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5395882" y="2971800"/>
            <a:ext cx="1387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Survécu 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7072282" y="2743200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spAutoFit/>
          </a:bodyPr>
          <a:lstStyle/>
          <a:p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6767482" y="3733800"/>
            <a:ext cx="5064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vu</a:t>
            </a:r>
          </a:p>
        </p:txBody>
      </p:sp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224682" y="2743200"/>
            <a:ext cx="1828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Vivant 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non-observé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ou</a:t>
            </a:r>
          </a:p>
          <a:p>
            <a:pPr algn="r" eaLnBrk="0" hangingPunct="0"/>
            <a:r>
              <a:rPr lang="fr-FR" sz="220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mort ??</a:t>
            </a:r>
            <a:endParaRPr lang="fr-FR" sz="2400">
              <a:solidFill>
                <a:srgbClr val="0099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971600" y="4365104"/>
            <a:ext cx="83529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  </a:t>
            </a:r>
            <a:r>
              <a:rPr lang="fr-FR" sz="4800" baseline="-25000" dirty="0">
                <a:latin typeface="Arial" pitchFamily="34" charset="0"/>
                <a:cs typeface="Arial" pitchFamily="34" charset="0"/>
              </a:rPr>
              <a:t>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>
                <a:latin typeface="Arial" pitchFamily="34" charset="0"/>
                <a:cs typeface="Arial" pitchFamily="34" charset="0"/>
              </a:rPr>
              <a:t>3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)</a:t>
            </a:r>
            <a:r>
              <a:rPr lang="fr-FR" sz="4800" baseline="-25000" dirty="0">
                <a:latin typeface="Arial" pitchFamily="34" charset="0"/>
                <a:cs typeface="Arial" pitchFamily="34" charset="0"/>
              </a:rPr>
              <a:t> *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.P</a:t>
            </a:r>
            <a:r>
              <a:rPr lang="fr-FR" sz="2800" baseline="-25000" dirty="0" smtClean="0">
                <a:latin typeface="Arial" pitchFamily="34" charset="0"/>
                <a:cs typeface="Arial" pitchFamily="34" charset="0"/>
              </a:rPr>
              <a:t>4 </a:t>
            </a:r>
            <a:r>
              <a:rPr lang="fr-FR" sz="2800" baseline="-25000" dirty="0">
                <a:latin typeface="Arial" pitchFamily="34" charset="0"/>
                <a:cs typeface="Arial" pitchFamily="34" charset="0"/>
              </a:rPr>
              <a:t>* </a:t>
            </a:r>
            <a:r>
              <a:rPr lang="fr-FR" sz="28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sz="2800" baseline="-25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sz="4800" baseline="-250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+ (1- </a:t>
            </a:r>
            <a:r>
              <a:rPr lang="az-Cyrl-AZ" sz="28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800" baseline="-250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fr-FR" sz="28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fr-FR" sz="2800" dirty="0">
                <a:latin typeface="Arial" pitchFamily="34" charset="0"/>
                <a:cs typeface="Arial" pitchFamily="34" charset="0"/>
              </a:rPr>
              <a:t>]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5325455" y="4941168"/>
            <a:ext cx="189827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Vivant </a:t>
            </a:r>
          </a:p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non-observé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7680270" y="4941168"/>
            <a:ext cx="8256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dirty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Mort</a:t>
            </a: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1117631" y="5765502"/>
            <a:ext cx="7954963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On répète alors ce calcul pour toutes les histoires probabilité globale du jeu de donnée = la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Vraisemblance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42976" y="1500174"/>
            <a:ext cx="7786742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/>
              <a:t>On cherche alors à </a:t>
            </a:r>
            <a:r>
              <a:rPr lang="fr-FR" sz="2400" b="1" dirty="0" smtClean="0"/>
              <a:t>maximiser la probabilité de ce </a:t>
            </a:r>
            <a:r>
              <a:rPr lang="fr-FR" sz="2400" b="1" dirty="0"/>
              <a:t>que </a:t>
            </a:r>
            <a:r>
              <a:rPr lang="fr-FR" sz="2400" b="1" dirty="0" smtClean="0"/>
              <a:t>l</a:t>
            </a:r>
            <a:r>
              <a:rPr lang="fr-FR" sz="2400" b="1" dirty="0"/>
              <a:t> ’on </a:t>
            </a:r>
            <a:r>
              <a:rPr lang="fr-FR" sz="2400" b="1" dirty="0" smtClean="0"/>
              <a:t>observe</a:t>
            </a:r>
            <a:endParaRPr lang="fr-FR" sz="2400" b="1" dirty="0"/>
          </a:p>
          <a:p>
            <a:pPr algn="ctr" eaLnBrk="0" hangingPunct="0"/>
            <a:endParaRPr lang="fr-FR" sz="2400" dirty="0"/>
          </a:p>
          <a:p>
            <a:pPr algn="ctr" eaLnBrk="0" hangingPunct="0"/>
            <a:r>
              <a:rPr lang="fr-FR" sz="2400" dirty="0" smtClean="0"/>
              <a:t>Le logiciel d’analyse «</a:t>
            </a:r>
            <a:r>
              <a:rPr lang="fr-FR" sz="2400" dirty="0"/>
              <a:t> </a:t>
            </a:r>
            <a:r>
              <a:rPr lang="fr-FR" sz="2400" b="1" dirty="0"/>
              <a:t>maximise la vraisemblance</a:t>
            </a:r>
            <a:r>
              <a:rPr lang="fr-FR" sz="2400" dirty="0"/>
              <a:t> » du jeu de donnée observé en essayant différentes valeurs des paramètres de survie et </a:t>
            </a:r>
            <a:r>
              <a:rPr lang="fr-FR" sz="2400" dirty="0" smtClean="0"/>
              <a:t>capture (</a:t>
            </a:r>
            <a:r>
              <a:rPr lang="fr-FR" sz="2400" i="1" dirty="0" smtClean="0"/>
              <a:t>méthode itérative</a:t>
            </a:r>
            <a:r>
              <a:rPr lang="fr-FR" sz="2400" dirty="0" smtClean="0"/>
              <a:t>)</a:t>
            </a:r>
            <a:endParaRPr lang="fr-FR" sz="2400" dirty="0"/>
          </a:p>
          <a:p>
            <a:pPr algn="ctr" eaLnBrk="0" hangingPunct="0"/>
            <a:endParaRPr lang="fr-FR" sz="2400" dirty="0"/>
          </a:p>
          <a:p>
            <a:pPr algn="ctr" eaLnBrk="0" hangingPunct="0"/>
            <a:r>
              <a:rPr lang="fr-FR" sz="2400" dirty="0"/>
              <a:t>On obtient alors les estimations de la survie et des taux de capture. </a:t>
            </a:r>
          </a:p>
          <a:p>
            <a:pPr algn="ctr" eaLnBrk="0" hangingPunct="0"/>
            <a:endParaRPr lang="fr-FR" sz="2400" dirty="0"/>
          </a:p>
          <a:p>
            <a:pPr algn="ctr" eaLnBrk="0" hangingPunct="0"/>
            <a:r>
              <a:rPr lang="fr-FR" sz="2400" dirty="0" smtClean="0"/>
              <a:t>Le taux de survie peut </a:t>
            </a:r>
            <a:r>
              <a:rPr lang="fr-FR" sz="2400" dirty="0"/>
              <a:t>varier avec l’âge, le sexe, les </a:t>
            </a:r>
            <a:r>
              <a:rPr lang="fr-FR" sz="2400" dirty="0" smtClean="0"/>
              <a:t>sites…</a:t>
            </a:r>
          </a:p>
          <a:p>
            <a:pPr algn="ctr" eaLnBrk="0" hangingPunct="0"/>
            <a:r>
              <a:rPr lang="fr-FR" sz="2400" dirty="0" smtClean="0"/>
              <a:t>les taux de capture peut varier avec la </a:t>
            </a:r>
            <a:r>
              <a:rPr lang="fr-FR" sz="2400" dirty="0"/>
              <a:t>météo, l’observateur, le temps de prospection, la </a:t>
            </a:r>
            <a:r>
              <a:rPr lang="fr-FR" sz="2400" dirty="0" smtClean="0"/>
              <a:t>végétation…. </a:t>
            </a:r>
            <a:endParaRPr lang="fr-FR" sz="2400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150063" y="500042"/>
            <a:ext cx="58509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/>
              <a:t>Maximisation de la vraisemblance</a:t>
            </a: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425598" y="1988840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on considère 2 individus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505611" y="200628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1011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01102" y="198884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1001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252425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557120" y="252425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890102" y="3206445"/>
            <a:ext cx="7417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]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[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]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365992" y="4017333"/>
            <a:ext cx="7704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/>
              <a:t>Si on transforme en log, les produits deviennent des sommes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 = </a:t>
            </a:r>
            <a:r>
              <a:rPr lang="fr-FR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</a:t>
            </a:r>
            <a:r>
              <a:rPr lang="fr-FR" baseline="-250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</a:t>
            </a:r>
            <a:r>
              <a:rPr lang="fr-FR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			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5403946" y="2489200"/>
            <a:ext cx="307167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3000" dirty="0">
                <a:latin typeface="Arial" pitchFamily="34" charset="0"/>
                <a:cs typeface="Arial" pitchFamily="34" charset="0"/>
              </a:rPr>
              <a:t>N(t+1) =  </a:t>
            </a:r>
            <a:r>
              <a:rPr lang="fr-FR" sz="3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λ</a:t>
            </a:r>
            <a:r>
              <a:rPr lang="fr-FR" sz="3000" dirty="0">
                <a:latin typeface="Arial" pitchFamily="34" charset="0"/>
                <a:cs typeface="Arial" pitchFamily="34" charset="0"/>
              </a:rPr>
              <a:t> * N(t)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911380" y="3267075"/>
            <a:ext cx="790909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L ’effectif à t+1 est égal à l’effectif à t multiplié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par </a:t>
            </a:r>
            <a:r>
              <a:rPr lang="fr-FR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Lambda </a:t>
            </a:r>
            <a:r>
              <a:rPr lang="fr-FR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λ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572000" y="5517232"/>
            <a:ext cx="3038011" cy="43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lnSpc>
                <a:spcPct val="140000"/>
              </a:lnSpc>
            </a:pPr>
            <a:r>
              <a:rPr lang="fr-FR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λ </a:t>
            </a:r>
            <a:r>
              <a:rPr lang="fr-FR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 1 la population décroît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411314" y="2581275"/>
            <a:ext cx="391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>
                <a:latin typeface="Arial" pitchFamily="34" charset="0"/>
                <a:cs typeface="Arial" pitchFamily="34" charset="0"/>
              </a:rPr>
              <a:t>En termes mathématiques :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714612" y="571480"/>
            <a:ext cx="46545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3000" b="1" dirty="0">
                <a:latin typeface="Arial" pitchFamily="34" charset="0"/>
                <a:cs typeface="Arial" pitchFamily="34" charset="0"/>
              </a:rPr>
              <a:t>Le taux de multiplication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325595" y="1571612"/>
            <a:ext cx="753268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>
                <a:latin typeface="Arial" pitchFamily="34" charset="0"/>
                <a:cs typeface="Arial" pitchFamily="34" charset="0"/>
              </a:rPr>
              <a:t>On a obtenu des mesures d’effectifs à différentes dates…</a:t>
            </a:r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456291" y="3456374"/>
            <a:ext cx="58753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 taux de multiplication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1979712" y="4437112"/>
            <a:ext cx="0" cy="165618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1979712" y="6093296"/>
            <a:ext cx="2448272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699792" y="623731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temps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 rot="16200000">
            <a:off x="314119" y="5085184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Taille de population N</a:t>
            </a:r>
            <a:endParaRPr lang="fr-FR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1979712" y="5229200"/>
            <a:ext cx="2230508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rme libre 24"/>
          <p:cNvSpPr/>
          <p:nvPr/>
        </p:nvSpPr>
        <p:spPr>
          <a:xfrm>
            <a:off x="1995055" y="4476997"/>
            <a:ext cx="2137558" cy="748146"/>
          </a:xfrm>
          <a:custGeom>
            <a:avLst/>
            <a:gdLst>
              <a:gd name="connsiteX0" fmla="*/ 0 w 2137558"/>
              <a:gd name="connsiteY0" fmla="*/ 748146 h 748146"/>
              <a:gd name="connsiteX1" fmla="*/ 985651 w 2137558"/>
              <a:gd name="connsiteY1" fmla="*/ 593767 h 748146"/>
              <a:gd name="connsiteX2" fmla="*/ 1662545 w 2137558"/>
              <a:gd name="connsiteY2" fmla="*/ 344385 h 748146"/>
              <a:gd name="connsiteX3" fmla="*/ 2137558 w 2137558"/>
              <a:gd name="connsiteY3" fmla="*/ 0 h 748146"/>
              <a:gd name="connsiteX4" fmla="*/ 2137558 w 2137558"/>
              <a:gd name="connsiteY4" fmla="*/ 0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7558" h="748146">
                <a:moveTo>
                  <a:pt x="0" y="748146"/>
                </a:moveTo>
                <a:cubicBezTo>
                  <a:pt x="354280" y="704603"/>
                  <a:pt x="708560" y="661060"/>
                  <a:pt x="985651" y="593767"/>
                </a:cubicBezTo>
                <a:cubicBezTo>
                  <a:pt x="1262742" y="526474"/>
                  <a:pt x="1470561" y="443346"/>
                  <a:pt x="1662545" y="344385"/>
                </a:cubicBezTo>
                <a:cubicBezTo>
                  <a:pt x="1854529" y="245424"/>
                  <a:pt x="2137558" y="0"/>
                  <a:pt x="2137558" y="0"/>
                </a:cubicBezTo>
                <a:lnTo>
                  <a:pt x="2137558" y="0"/>
                </a:lnTo>
              </a:path>
            </a:pathLst>
          </a:cu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orme libre 25"/>
          <p:cNvSpPr/>
          <p:nvPr/>
        </p:nvSpPr>
        <p:spPr>
          <a:xfrm flipV="1">
            <a:off x="1979712" y="5229200"/>
            <a:ext cx="2137558" cy="648072"/>
          </a:xfrm>
          <a:custGeom>
            <a:avLst/>
            <a:gdLst>
              <a:gd name="connsiteX0" fmla="*/ 0 w 2137558"/>
              <a:gd name="connsiteY0" fmla="*/ 748146 h 748146"/>
              <a:gd name="connsiteX1" fmla="*/ 985651 w 2137558"/>
              <a:gd name="connsiteY1" fmla="*/ 593767 h 748146"/>
              <a:gd name="connsiteX2" fmla="*/ 1662545 w 2137558"/>
              <a:gd name="connsiteY2" fmla="*/ 344385 h 748146"/>
              <a:gd name="connsiteX3" fmla="*/ 2137558 w 2137558"/>
              <a:gd name="connsiteY3" fmla="*/ 0 h 748146"/>
              <a:gd name="connsiteX4" fmla="*/ 2137558 w 2137558"/>
              <a:gd name="connsiteY4" fmla="*/ 0 h 748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7558" h="748146">
                <a:moveTo>
                  <a:pt x="0" y="748146"/>
                </a:moveTo>
                <a:cubicBezTo>
                  <a:pt x="354280" y="704603"/>
                  <a:pt x="708560" y="661060"/>
                  <a:pt x="985651" y="593767"/>
                </a:cubicBezTo>
                <a:cubicBezTo>
                  <a:pt x="1262742" y="526474"/>
                  <a:pt x="1470561" y="443346"/>
                  <a:pt x="1662545" y="344385"/>
                </a:cubicBezTo>
                <a:cubicBezTo>
                  <a:pt x="1854529" y="245424"/>
                  <a:pt x="2137558" y="0"/>
                  <a:pt x="2137558" y="0"/>
                </a:cubicBezTo>
                <a:lnTo>
                  <a:pt x="2137558" y="0"/>
                </a:lnTo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4572000" y="5013176"/>
            <a:ext cx="326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λ =1 la population est stable</a:t>
            </a:r>
            <a:endParaRPr lang="fr-FR" dirty="0">
              <a:solidFill>
                <a:srgbClr val="0099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55976" y="4355812"/>
            <a:ext cx="4512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λ &gt;1  la population est en augmentation</a:t>
            </a:r>
            <a:endParaRPr lang="fr-FR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425598" y="1988840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on considère 2 individus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505611" y="200628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1011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01102" y="198884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1001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252425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557120" y="252425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51520" y="2852936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Si on transforme en log, les produits deviennent des sommes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ln(P1)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ln(P2)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			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9766" y="3776669"/>
            <a:ext cx="87541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processus de maximisation de la vraisemblance consiste en tester différentes valeurs pour </a:t>
            </a:r>
            <a:r>
              <a:rPr lang="az-Cyrl-AZ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et p jusqu’à ce que ln(L) ne puisse plus être augmenté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	1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. Ex: valeurs initiales </a:t>
            </a:r>
            <a:r>
              <a:rPr lang="az-Cyrl-AZ" dirty="0" smtClean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 et p = 0.5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	ln(L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)=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12ln(0.5) = -8.32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02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425598" y="1988840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on considère 2 individus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505611" y="200628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1011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01102" y="198884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1001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252425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557120" y="252425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51520" y="2852936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Si on transforme en log, les produits deviennent des sommes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ln(P1)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ln(P2)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			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9766" y="3776669"/>
            <a:ext cx="86024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processus de maximisation de la vraisemblance consiste en tester différentes valeurs pour </a:t>
            </a:r>
            <a:r>
              <a:rPr lang="az-Cyrl-AZ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et p jusqu’à ce que ln(L) ne puisse plus être augmenté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1. Ex: valeurs initiales </a:t>
            </a:r>
            <a:r>
              <a:rPr lang="az-Cyrl-AZ" dirty="0" smtClean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 et p = 0.5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ln(L)=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12ln(0.5) = -8.32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2. On recommence en changeant </a:t>
            </a:r>
            <a:r>
              <a:rPr lang="az-Cyrl-AZ" dirty="0" smtClean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0.45, 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0.5, 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ln(L)=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 </a:t>
            </a: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10ln(0.55)+2ln(0.5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-7.36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1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425598" y="1988840"/>
            <a:ext cx="29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on considère 2 individus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505611" y="2006282"/>
            <a:ext cx="145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= 1011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6401102" y="198884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 = 1001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555776" y="2524254"/>
            <a:ext cx="28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557120" y="2524254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az-Cyrl-AZ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251520" y="2852936"/>
            <a:ext cx="889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Si on transforme en log, les produits deviennent des sommes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ln(P1)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fr-FR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ln(P2)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			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)+ln(1-p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az-Cyrl-AZ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Ф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)+ln(p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</a:t>
            </a:r>
            <a:endParaRPr lang="fr-F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219766" y="3776669"/>
            <a:ext cx="86024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processus de maximisation de la vraisemblance consiste en tester différentes valeurs pour </a:t>
            </a:r>
            <a:r>
              <a:rPr lang="az-Cyrl-AZ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et p jusqu’à ce que ln(L) ne puisse plus être augmenté</a:t>
            </a:r>
          </a:p>
          <a:p>
            <a:pPr algn="l"/>
            <a:r>
              <a:rPr lang="fr-FR" dirty="0" smtClean="0">
                <a:latin typeface="Arial" pitchFamily="34" charset="0"/>
                <a:cs typeface="Arial" pitchFamily="34" charset="0"/>
              </a:rPr>
              <a:t>1. Ex: valeurs initiales </a:t>
            </a:r>
            <a:r>
              <a:rPr lang="az-Cyrl-AZ" dirty="0" smtClean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 et p = 0.5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ln(L)=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12ln(0.5) =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-8.32</a:t>
            </a: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2. On recommence en changeant </a:t>
            </a:r>
            <a:r>
              <a:rPr lang="az-Cyrl-AZ" dirty="0" smtClean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0.45, 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0.5, p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0.55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ln(L)=</a:t>
            </a:r>
            <a:r>
              <a:rPr lang="fr-FR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)+ln(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0.55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  </a:t>
            </a: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10ln(0.55)+2ln(0.5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-7.36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continue en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changeant </a:t>
            </a:r>
            <a:r>
              <a:rPr lang="az-Cyrl-AZ" dirty="0">
                <a:latin typeface="Arial" panose="020B0604020202020204" pitchFamily="34" charset="0"/>
                <a:cs typeface="Arial" panose="020B0604020202020204" pitchFamily="34" charset="0"/>
              </a:rPr>
              <a:t>Ф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0.59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et p</a:t>
            </a:r>
            <a:r>
              <a:rPr lang="fr-FR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0.41,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FR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0.5, p</a:t>
            </a:r>
            <a:r>
              <a:rPr lang="fr-FR" baseline="-25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0.59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ln(L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)= -6.66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maximum de vraisemblance pour cet exemple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1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ajustement entre valeurs estimées de </a:t>
            </a:r>
            <a:r>
              <a:rPr lang="az-Cyrl-AZ" sz="2400" dirty="0" smtClean="0">
                <a:sym typeface="Wingdings" panose="05000000000000000000" pitchFamily="2" charset="2"/>
              </a:rPr>
              <a:t>Ф</a:t>
            </a:r>
            <a:r>
              <a:rPr lang="fr-FR" sz="2400" dirty="0" smtClean="0">
                <a:sym typeface="Wingdings" panose="05000000000000000000" pitchFamily="2" charset="2"/>
              </a:rPr>
              <a:t> et p</a:t>
            </a:r>
            <a:endParaRPr lang="fr-FR" sz="2400" dirty="0"/>
          </a:p>
        </p:txBody>
      </p:sp>
      <p:pic>
        <p:nvPicPr>
          <p:cNvPr id="6359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4370"/>
          <a:stretch/>
        </p:blipFill>
        <p:spPr bwMode="auto">
          <a:xfrm>
            <a:off x="613196" y="2756043"/>
            <a:ext cx="5182940" cy="362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00289" y="3958752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394831" y="5852387"/>
            <a:ext cx="359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dirty="0">
                <a:sym typeface="Wingdings" panose="05000000000000000000" pitchFamily="2" charset="2"/>
              </a:rPr>
              <a:t>Ф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491175" y="566772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15616" y="2386711"/>
            <a:ext cx="30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Maximum de vraisemblance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>
            <a:stCxn id="9" idx="2"/>
          </p:cNvCxnSpPr>
          <p:nvPr/>
        </p:nvCxnSpPr>
        <p:spPr bwMode="auto">
          <a:xfrm>
            <a:off x="2644240" y="2756043"/>
            <a:ext cx="0" cy="5289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ZoneTexte 17"/>
          <p:cNvSpPr txBox="1"/>
          <p:nvPr/>
        </p:nvSpPr>
        <p:spPr>
          <a:xfrm>
            <a:off x="5364088" y="2386711"/>
            <a:ext cx="3635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sym typeface="Wingdings" panose="05000000000000000000" pitchFamily="2" charset="2"/>
              </a:rPr>
              <a:t>Si la surface « plane » du Max(L) est étroite </a:t>
            </a:r>
          </a:p>
          <a:p>
            <a:pPr marL="285750" indent="-285750" algn="l">
              <a:buFont typeface="Wingdings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 erreur standard (incertitude) associées aux paramètres </a:t>
            </a:r>
            <a:r>
              <a:rPr lang="az-Cyrl-AZ" dirty="0" smtClean="0">
                <a:sym typeface="Wingdings" panose="05000000000000000000" pitchFamily="2" charset="2"/>
              </a:rPr>
              <a:t>Ф</a:t>
            </a:r>
            <a:r>
              <a:rPr lang="fr-FR" dirty="0" smtClean="0">
                <a:sym typeface="Wingdings" panose="05000000000000000000" pitchFamily="2" charset="2"/>
              </a:rPr>
              <a:t> et p petites 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494404" y="4327936"/>
            <a:ext cx="3635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sym typeface="Wingdings" panose="05000000000000000000" pitchFamily="2" charset="2"/>
              </a:rPr>
              <a:t>Si la surface « plane » du Max(L) est large</a:t>
            </a:r>
          </a:p>
          <a:p>
            <a:pPr marL="285750" indent="-285750" algn="l">
              <a:buFont typeface="Wingdings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 erreur standard (incertitude) associées aux paramètres </a:t>
            </a:r>
            <a:r>
              <a:rPr lang="az-Cyrl-AZ" dirty="0" smtClean="0">
                <a:sym typeface="Wingdings" panose="05000000000000000000" pitchFamily="2" charset="2"/>
              </a:rPr>
              <a:t>Ф</a:t>
            </a:r>
            <a:r>
              <a:rPr lang="fr-FR" dirty="0" smtClean="0">
                <a:sym typeface="Wingdings" panose="05000000000000000000" pitchFamily="2" charset="2"/>
              </a:rPr>
              <a:t> et p grandes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897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971600" y="-100013"/>
            <a:ext cx="8172400" cy="1143001"/>
          </a:xfrm>
          <a:noFill/>
          <a:ln/>
        </p:spPr>
        <p:txBody>
          <a:bodyPr/>
          <a:lstStyle/>
          <a:p>
            <a:r>
              <a:rPr lang="fr-FR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Procédure de sélection de modèles</a:t>
            </a:r>
            <a:endParaRPr lang="fr-FR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8662228" y="6305550"/>
            <a:ext cx="408620" cy="476250"/>
          </a:xfrm>
        </p:spPr>
        <p:txBody>
          <a:bodyPr/>
          <a:lstStyle/>
          <a:p>
            <a:fld id="{13A568B9-C3EF-4E27-8387-D0A258DCDA28}" type="slidenum">
              <a:rPr lang="fr-FR" sz="11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34</a:t>
            </a:fld>
            <a:endParaRPr 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97562" y="1988840"/>
            <a:ext cx="789283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Lequel choisir?</a:t>
            </a:r>
          </a:p>
          <a:p>
            <a:pPr algn="l"/>
            <a:r>
              <a:rPr lang="fr-FR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Deviance</a:t>
            </a:r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D = 2[ln(L</a:t>
            </a:r>
            <a:r>
              <a:rPr lang="fr-F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)-ln(L</a:t>
            </a:r>
            <a:r>
              <a:rPr lang="fr-FR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 D est significativement plus large que la distribution attendue du 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χ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² modèle 2 décrit mieux les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Si D 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n’est pas significativement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plus large que la distribution attendue du </a:t>
            </a:r>
            <a:r>
              <a:rPr lang="el-G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χ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² modèle 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 suffit pour décrire les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Attention, cette procédure nécessite </a:t>
            </a:r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modèles emboités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 modèle 1 Phi(.)p(t) ) est une simplification du modèle 2 Phi(t)p(t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</a:t>
            </a:r>
            <a:endParaRPr lang="fr-FR" sz="20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54076" y="905753"/>
            <a:ext cx="4698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1 avec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paramètres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89299" y="1474474"/>
            <a:ext cx="7155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2 avec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paramètres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(donc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plus complexe)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20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971600" y="-100013"/>
            <a:ext cx="8172400" cy="1143001"/>
          </a:xfrm>
          <a:noFill/>
          <a:ln/>
        </p:spPr>
        <p:txBody>
          <a:bodyPr/>
          <a:lstStyle/>
          <a:p>
            <a:r>
              <a:rPr lang="fr-FR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Procédure de sélection de modèles</a:t>
            </a:r>
            <a:endParaRPr lang="fr-FR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8662228" y="6305550"/>
            <a:ext cx="408620" cy="476250"/>
          </a:xfrm>
        </p:spPr>
        <p:txBody>
          <a:bodyPr/>
          <a:lstStyle/>
          <a:p>
            <a:fld id="{13A568B9-C3EF-4E27-8387-D0A258DCDA28}" type="slidenum">
              <a:rPr lang="fr-FR" sz="11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35</a:t>
            </a:fld>
            <a:endParaRPr 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97562" y="1988840"/>
            <a:ext cx="789283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Lequel choisir?</a:t>
            </a:r>
          </a:p>
          <a:p>
            <a:pPr algn="l"/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Akaike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Information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Criterion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l"/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AIC = -2ln(L) + 2np 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(avec L = vraisemblance maximisée et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np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= nombre de paramètres estimés)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modèle le plus parcimonieux tout en décrivant correctement les données est celui avec la plus petite AIC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Les modèles différant de moins de 2 unités d’AIC ont le même support statistique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Pour petits échantillons (n&lt;40), AIC corrigé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AICc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AIC + 2np(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np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+)/(n-np-1)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Si données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surdispersées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(voir tests d’ajustements) = Quasi-AIC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QAIC = -2ln(L) /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C-hat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+ 2np</a:t>
            </a:r>
            <a:endParaRPr lang="fr-F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54076" y="905753"/>
            <a:ext cx="4698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1 avec I paramètres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089299" y="1474474"/>
            <a:ext cx="7572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2 avec J paramètres (J&gt;I donc plus complexe)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1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1043608" y="-100013"/>
            <a:ext cx="8100392" cy="1143001"/>
          </a:xfrm>
          <a:noFill/>
          <a:ln/>
        </p:spPr>
        <p:txBody>
          <a:bodyPr/>
          <a:lstStyle/>
          <a:p>
            <a:r>
              <a:rPr lang="fr-FR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Procédure de sélection de modèles</a:t>
            </a:r>
            <a:endParaRPr lang="fr-FR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>
          <a:xfrm>
            <a:off x="8665828" y="6305550"/>
            <a:ext cx="405020" cy="476250"/>
          </a:xfrm>
        </p:spPr>
        <p:txBody>
          <a:bodyPr/>
          <a:lstStyle/>
          <a:p>
            <a:fld id="{13A568B9-C3EF-4E27-8387-D0A258DCDA28}" type="slidenum">
              <a:rPr lang="fr-FR" sz="11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fr-FR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67107" y="1988840"/>
            <a:ext cx="782328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Lequel choisir?</a:t>
            </a:r>
          </a:p>
          <a:p>
            <a:pPr algn="l"/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Akaike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Information </a:t>
            </a:r>
            <a:r>
              <a:rPr lang="fr-FR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Criterion</a:t>
            </a:r>
            <a:r>
              <a:rPr lang="fr-FR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</a:p>
          <a:p>
            <a:pPr algn="l"/>
            <a:r>
              <a:rPr lang="fr-FR" sz="2000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AIC = -2ln(L) + 2np 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(avec L = vraisemblance maximisée et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np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= nombre de paramètres estimés)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AIC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w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= poids d’AIC pour mesurer la force de l’évidence en faveur de chaque modèle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Un grand poids = une plus forte évidence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Avec M modèles candidats, le poids du modèle i = 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(-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/2) / [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+ …. +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FR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Avec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étant la différence entre la valeur d’AIC pour le modèle i et la plus petite valeur d’AIC de tous les modèles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95471" y="905753"/>
            <a:ext cx="4656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1 avec I paramètres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220244" y="1474474"/>
            <a:ext cx="7445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Modèle 2 avec J paramètres (J&gt;I donc plus complexe) 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Vraisemblance L</a:t>
            </a:r>
            <a:r>
              <a:rPr lang="fr-FR" sz="1600" baseline="-25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fr-FR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7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choisir un modèle?</a:t>
            </a:r>
            <a:endParaRPr lang="fr-FR" dirty="0"/>
          </a:p>
        </p:txBody>
      </p:sp>
      <p:pic>
        <p:nvPicPr>
          <p:cNvPr id="166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705" y="1471613"/>
            <a:ext cx="8651374" cy="4837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42976" y="741334"/>
            <a:ext cx="7786742" cy="6309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/>
              <a:t>On part d’un modèle « chapeau » le plus complet possible : </a:t>
            </a:r>
            <a:r>
              <a:rPr lang="el-GR" sz="2400" dirty="0" smtClean="0">
                <a:latin typeface="Times New Roman"/>
                <a:cs typeface="Times New Roman"/>
              </a:rPr>
              <a:t>Φ</a:t>
            </a:r>
            <a:r>
              <a:rPr lang="fr-FR" sz="2400" dirty="0" smtClean="0"/>
              <a:t>(t).p(t)  </a:t>
            </a:r>
            <a:r>
              <a:rPr lang="fr-FR" i="1" dirty="0" smtClean="0">
                <a:sym typeface="Wingdings" pitchFamily="2" charset="2"/>
              </a:rPr>
              <a:t> variations annuelles de </a:t>
            </a:r>
            <a:r>
              <a:rPr lang="el-GR" dirty="0" smtClean="0">
                <a:latin typeface="Times New Roman"/>
                <a:cs typeface="Times New Roman"/>
              </a:rPr>
              <a:t>Φ</a:t>
            </a:r>
            <a:r>
              <a:rPr lang="fr-FR" i="1" dirty="0" smtClean="0">
                <a:sym typeface="Wingdings" pitchFamily="2" charset="2"/>
              </a:rPr>
              <a:t> et p  (modèle CJS pour </a:t>
            </a:r>
            <a:r>
              <a:rPr lang="fr-FR" i="1" dirty="0" err="1" smtClean="0">
                <a:sym typeface="Wingdings" pitchFamily="2" charset="2"/>
              </a:rPr>
              <a:t>Cormak</a:t>
            </a:r>
            <a:r>
              <a:rPr lang="fr-FR" i="1" dirty="0" smtClean="0">
                <a:sym typeface="Wingdings" pitchFamily="2" charset="2"/>
              </a:rPr>
              <a:t>-Joly-</a:t>
            </a:r>
            <a:r>
              <a:rPr lang="fr-FR" i="1" dirty="0" err="1" smtClean="0">
                <a:sym typeface="Wingdings" pitchFamily="2" charset="2"/>
              </a:rPr>
              <a:t>Seber</a:t>
            </a:r>
            <a:r>
              <a:rPr lang="fr-FR" i="1" dirty="0" smtClean="0">
                <a:sym typeface="Wingdings" pitchFamily="2" charset="2"/>
              </a:rPr>
              <a:t>)</a:t>
            </a:r>
            <a:endParaRPr lang="fr-FR" i="1" dirty="0" smtClean="0"/>
          </a:p>
          <a:p>
            <a:pPr eaLnBrk="0" hangingPunct="0"/>
            <a:endParaRPr lang="fr-FR" sz="2400" dirty="0" smtClean="0"/>
          </a:p>
          <a:p>
            <a:pPr eaLnBrk="0" hangingPunct="0"/>
            <a:r>
              <a:rPr lang="fr-FR" sz="2400" dirty="0" smtClean="0"/>
              <a:t>Puis on essaie de simplifier: </a:t>
            </a:r>
            <a:r>
              <a:rPr lang="fr-FR" sz="2400" i="1" dirty="0" smtClean="0"/>
              <a:t>(.) signifie constant dans le temps</a:t>
            </a:r>
            <a:endParaRPr lang="fr-FR" sz="2400" dirty="0" smtClean="0"/>
          </a:p>
          <a:p>
            <a:pPr eaLnBrk="0" hangingPunct="0"/>
            <a:r>
              <a:rPr lang="el-GR" sz="2000" dirty="0" smtClean="0">
                <a:latin typeface="Times New Roman"/>
                <a:cs typeface="Times New Roman"/>
              </a:rPr>
              <a:t>Φ</a:t>
            </a:r>
            <a:r>
              <a:rPr lang="fr-FR" sz="2000" dirty="0" smtClean="0"/>
              <a:t>(.).p(t)  </a:t>
            </a:r>
            <a:r>
              <a:rPr lang="fr-FR" sz="2000" dirty="0" smtClean="0">
                <a:sym typeface="Wingdings" pitchFamily="2" charset="2"/>
              </a:rPr>
              <a:t> survie constante et capture variant entre les années</a:t>
            </a:r>
            <a:endParaRPr lang="fr-FR" sz="2000" dirty="0" smtClean="0"/>
          </a:p>
          <a:p>
            <a:pPr eaLnBrk="0" hangingPunct="0"/>
            <a:r>
              <a:rPr lang="el-GR" sz="2000" dirty="0" smtClean="0">
                <a:latin typeface="Times New Roman"/>
                <a:cs typeface="Times New Roman"/>
              </a:rPr>
              <a:t>Φ</a:t>
            </a:r>
            <a:r>
              <a:rPr lang="fr-FR" sz="2000" dirty="0" smtClean="0"/>
              <a:t>(t).p(.) </a:t>
            </a:r>
            <a:r>
              <a:rPr lang="fr-FR" sz="2000" dirty="0" smtClean="0">
                <a:sym typeface="Wingdings" pitchFamily="2" charset="2"/>
              </a:rPr>
              <a:t> capture constante et survie variant entre les années</a:t>
            </a:r>
            <a:endParaRPr lang="fr-FR" sz="2000" dirty="0" smtClean="0"/>
          </a:p>
          <a:p>
            <a:pPr eaLnBrk="0" hangingPunct="0"/>
            <a:r>
              <a:rPr lang="el-GR" sz="2000" dirty="0" smtClean="0">
                <a:latin typeface="Times New Roman"/>
                <a:cs typeface="Times New Roman"/>
              </a:rPr>
              <a:t>Φ</a:t>
            </a:r>
            <a:r>
              <a:rPr lang="fr-FR" sz="2000" dirty="0" smtClean="0"/>
              <a:t>(.).p(.)</a:t>
            </a:r>
            <a:r>
              <a:rPr lang="fr-FR" sz="2000" dirty="0" smtClean="0">
                <a:sym typeface="Wingdings" pitchFamily="2" charset="2"/>
              </a:rPr>
              <a:t>  survie et capture constantes</a:t>
            </a:r>
            <a:endParaRPr lang="fr-FR" sz="2000" dirty="0" smtClean="0"/>
          </a:p>
          <a:p>
            <a:pPr eaLnBrk="0" hangingPunct="0"/>
            <a:endParaRPr lang="fr-FR" sz="2400" dirty="0" smtClean="0"/>
          </a:p>
          <a:p>
            <a:pPr eaLnBrk="0" hangingPunct="0"/>
            <a:r>
              <a:rPr lang="fr-FR" sz="2400" dirty="0" smtClean="0"/>
              <a:t>Pour chaque modèle, on obtient une valeur de déviance (DEV) et un nombre de paramètres estimés (</a:t>
            </a:r>
            <a:r>
              <a:rPr lang="fr-FR" sz="2400" dirty="0" err="1" smtClean="0"/>
              <a:t>np</a:t>
            </a:r>
            <a:r>
              <a:rPr lang="fr-FR" sz="2400" dirty="0" smtClean="0"/>
              <a:t>)</a:t>
            </a:r>
          </a:p>
          <a:p>
            <a:pPr eaLnBrk="0" hangingPunct="0"/>
            <a:r>
              <a:rPr lang="fr-FR" sz="2400" dirty="0" smtClean="0">
                <a:sym typeface="Wingdings" pitchFamily="2" charset="2"/>
              </a:rPr>
              <a:t></a:t>
            </a:r>
            <a:r>
              <a:rPr lang="fr-FR" sz="2400" dirty="0" smtClean="0"/>
              <a:t>Sélection du meilleur modèle en utilisant l’AIC = </a:t>
            </a:r>
            <a:r>
              <a:rPr lang="fr-FR" sz="2400" dirty="0" err="1" smtClean="0"/>
              <a:t>Akaike</a:t>
            </a:r>
            <a:r>
              <a:rPr lang="fr-FR" sz="2400" dirty="0" smtClean="0"/>
              <a:t> Information </a:t>
            </a:r>
            <a:r>
              <a:rPr lang="fr-FR" sz="2400" dirty="0" err="1" smtClean="0"/>
              <a:t>Criterion</a:t>
            </a:r>
            <a:r>
              <a:rPr lang="fr-FR" sz="2400" dirty="0" smtClean="0"/>
              <a:t>:  AIC = 2np – 2 ln (DEV)</a:t>
            </a:r>
          </a:p>
          <a:p>
            <a:pPr eaLnBrk="0" hangingPunct="0"/>
            <a:endParaRPr lang="fr-FR" sz="2400" dirty="0" smtClean="0"/>
          </a:p>
          <a:p>
            <a:pPr eaLnBrk="0" hangingPunct="0"/>
            <a:r>
              <a:rPr lang="fr-FR" sz="2000" dirty="0" smtClean="0"/>
              <a:t>Le « meilleur » modèle est le plus parcimonieux: celui qui a la meilleure DEV pour le plus petit </a:t>
            </a:r>
            <a:r>
              <a:rPr lang="fr-FR" sz="2000" dirty="0" err="1" smtClean="0"/>
              <a:t>np</a:t>
            </a:r>
            <a:endParaRPr lang="fr-FR" sz="2000" dirty="0" smtClean="0"/>
          </a:p>
          <a:p>
            <a:pPr eaLnBrk="0" hangingPunct="0"/>
            <a:r>
              <a:rPr lang="fr-FR" sz="2000" dirty="0" smtClean="0"/>
              <a:t>Si </a:t>
            </a:r>
            <a:r>
              <a:rPr lang="fr-FR" sz="2000" dirty="0" smtClean="0">
                <a:latin typeface="Calibri"/>
                <a:cs typeface="Calibri"/>
              </a:rPr>
              <a:t>AIC </a:t>
            </a:r>
            <a:r>
              <a:rPr lang="fr-FR" sz="2000" baseline="-25000" dirty="0" smtClean="0">
                <a:latin typeface="Calibri"/>
                <a:cs typeface="Calibri"/>
              </a:rPr>
              <a:t>modèle 1</a:t>
            </a:r>
            <a:r>
              <a:rPr lang="fr-FR" sz="2000" dirty="0" smtClean="0">
                <a:latin typeface="Calibri"/>
                <a:cs typeface="Calibri"/>
              </a:rPr>
              <a:t> – AIC </a:t>
            </a:r>
            <a:r>
              <a:rPr lang="fr-FR" sz="2000" baseline="-25000" dirty="0" smtClean="0">
                <a:latin typeface="Calibri"/>
                <a:cs typeface="Calibri"/>
              </a:rPr>
              <a:t>modèle 2 </a:t>
            </a:r>
            <a:r>
              <a:rPr lang="fr-FR" sz="2000" dirty="0" smtClean="0">
                <a:latin typeface="Calibri"/>
                <a:cs typeface="Calibri"/>
              </a:rPr>
              <a:t>&gt; 2 </a:t>
            </a:r>
            <a:r>
              <a:rPr lang="fr-FR" sz="2000" dirty="0" smtClean="0">
                <a:latin typeface="Calibri"/>
                <a:cs typeface="Calibri"/>
                <a:sym typeface="Wingdings" pitchFamily="2" charset="2"/>
              </a:rPr>
              <a:t> modèle 2 préféré au modèle 1</a:t>
            </a:r>
          </a:p>
          <a:p>
            <a:pPr eaLnBrk="0" hangingPunct="0"/>
            <a:r>
              <a:rPr lang="fr-FR" sz="2000" dirty="0" smtClean="0"/>
              <a:t>Si </a:t>
            </a:r>
            <a:r>
              <a:rPr lang="fr-FR" sz="2000" dirty="0" smtClean="0">
                <a:latin typeface="Calibri"/>
                <a:cs typeface="Calibri"/>
              </a:rPr>
              <a:t>AIC </a:t>
            </a:r>
            <a:r>
              <a:rPr lang="fr-FR" sz="2000" baseline="-25000" dirty="0" smtClean="0">
                <a:latin typeface="Calibri"/>
                <a:cs typeface="Calibri"/>
              </a:rPr>
              <a:t>modèle 1</a:t>
            </a:r>
            <a:r>
              <a:rPr lang="fr-FR" sz="2000" dirty="0" smtClean="0">
                <a:latin typeface="Calibri"/>
                <a:cs typeface="Calibri"/>
              </a:rPr>
              <a:t> – AIC </a:t>
            </a:r>
            <a:r>
              <a:rPr lang="fr-FR" sz="2000" baseline="-25000" dirty="0" smtClean="0">
                <a:latin typeface="Calibri"/>
                <a:cs typeface="Calibri"/>
              </a:rPr>
              <a:t>modèle 2 </a:t>
            </a:r>
            <a:r>
              <a:rPr lang="fr-FR" sz="2000" dirty="0" smtClean="0">
                <a:latin typeface="Calibri"/>
                <a:cs typeface="Calibri"/>
              </a:rPr>
              <a:t>&lt; 2 </a:t>
            </a:r>
            <a:r>
              <a:rPr lang="fr-FR" sz="2000" dirty="0" smtClean="0">
                <a:latin typeface="Calibri"/>
                <a:cs typeface="Calibri"/>
                <a:sym typeface="Wingdings" pitchFamily="2" charset="2"/>
              </a:rPr>
              <a:t> pas de préférence</a:t>
            </a:r>
            <a:endParaRPr lang="fr-FR" sz="2000" dirty="0" smtClean="0"/>
          </a:p>
          <a:p>
            <a:pPr eaLnBrk="0" hangingPunct="0"/>
            <a:endParaRPr lang="fr-FR" sz="2000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83641" y="44624"/>
            <a:ext cx="5983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 smtClean="0"/>
              <a:t>Modélisation de survie en pratique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26479" y="500042"/>
            <a:ext cx="6098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 smtClean="0">
                <a:latin typeface="Arial" pitchFamily="34" charset="0"/>
                <a:cs typeface="Arial" pitchFamily="34" charset="0"/>
              </a:rPr>
              <a:t>Modélisation de survie en pratique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1024"/>
          <p:cNvPicPr>
            <a:picLocks noChangeAspect="1" noChangeArrowheads="1"/>
          </p:cNvPicPr>
          <p:nvPr/>
        </p:nvPicPr>
        <p:blipFill>
          <a:blip r:embed="rId2" cstate="print"/>
          <a:srcRect t="12934" r="20568" b="15394"/>
          <a:stretch>
            <a:fillRect/>
          </a:stretch>
        </p:blipFill>
        <p:spPr bwMode="auto">
          <a:xfrm>
            <a:off x="1187624" y="1700808"/>
            <a:ext cx="7743046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15616" y="3244875"/>
            <a:ext cx="7776864" cy="576064"/>
          </a:xfrm>
          <a:prstGeom prst="rect">
            <a:avLst/>
          </a:prstGeom>
          <a:noFill/>
          <a:ln w="317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547664" y="4149080"/>
            <a:ext cx="6401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3 modèles avec un delta AIC &lt;2 </a:t>
            </a:r>
            <a:r>
              <a:rPr lang="fr-FR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même support statistique</a:t>
            </a:r>
            <a:endParaRPr lang="fr-FR" dirty="0">
              <a:solidFill>
                <a:srgbClr val="0099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6" y="2276872"/>
            <a:ext cx="7776864" cy="5760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19672" y="4941168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 modèles avec un delta AIC &gt;2 </a:t>
            </a:r>
          </a:p>
          <a:p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 modèle 1 préféré au modèle 2 préféré au modèle 3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912215" y="222613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912215" y="24104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fr-FR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912215" y="261716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</a:t>
            </a:r>
            <a:endParaRPr lang="fr-FR" sz="14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1291964" y="4292600"/>
            <a:ext cx="7420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400" dirty="0"/>
              <a:t>Le lambda est un </a:t>
            </a:r>
            <a:r>
              <a:rPr lang="fr-FR" sz="2400" b="1" dirty="0"/>
              <a:t>bilan</a:t>
            </a:r>
            <a:r>
              <a:rPr lang="fr-FR" sz="2400" dirty="0"/>
              <a:t> démographique (entrées - sorties)</a:t>
            </a: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65384" y="4786322"/>
            <a:ext cx="5307012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buFontTx/>
              <a:buChar char="•"/>
            </a:pPr>
            <a:r>
              <a:rPr lang="fr-FR" sz="2400" dirty="0"/>
              <a:t>  Entrées = naissances + immigration</a:t>
            </a:r>
          </a:p>
          <a:p>
            <a:pPr eaLnBrk="0" hangingPunct="0">
              <a:lnSpc>
                <a:spcPct val="150000"/>
              </a:lnSpc>
              <a:buFontTx/>
              <a:buChar char="•"/>
            </a:pPr>
            <a:r>
              <a:rPr lang="fr-FR" sz="2400" dirty="0"/>
              <a:t>  Sorties = morts + émigration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428728" y="2901953"/>
            <a:ext cx="7319984" cy="955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800"/>
              <a:t>La connaissance du Lambda n’informe pas sur les mécanismes et ne donne pas de piste de gestion.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571736" y="642918"/>
            <a:ext cx="47323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Limite pratique du Lambda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214414" y="1571612"/>
            <a:ext cx="78581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/>
              <a:t>Le taux de multiplication est </a:t>
            </a:r>
            <a:r>
              <a:rPr lang="fr-FR" sz="2400" b="1" dirty="0"/>
              <a:t>un paramètre résumant</a:t>
            </a:r>
            <a:br>
              <a:rPr lang="fr-FR" sz="2400" b="1" dirty="0"/>
            </a:br>
            <a:r>
              <a:rPr lang="fr-FR" sz="2400" b="1" dirty="0"/>
              <a:t> </a:t>
            </a:r>
            <a:r>
              <a:rPr lang="fr-FR" sz="2400" dirty="0"/>
              <a:t>la dynamique de la population.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928662" y="6165850"/>
            <a:ext cx="82275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/>
              <a:t>Il faut étudier ces composantes pour proposer des mesures de gestions pertinentes…</a:t>
            </a:r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456291" y="3456374"/>
            <a:ext cx="58753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 taux de multiplication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42976" y="1196752"/>
            <a:ext cx="778674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</a:rPr>
              <a:t>La survie est la transition d’un état « vivant » vers un état « mort »</a:t>
            </a:r>
          </a:p>
          <a:p>
            <a:pPr eaLnBrk="0" hangingPunct="0"/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On peut étendre ce principe et modéliser les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transitions entre différents états: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Sites (ex 3 sites: 100120030203000)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Statut (ex: reproducteur vs non-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repro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: 112002102)</a:t>
            </a:r>
          </a:p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Survie </a:t>
            </a:r>
            <a:r>
              <a:rPr lang="az-Cyrl-AZ" sz="24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= F * </a:t>
            </a:r>
            <a:r>
              <a:rPr lang="el-GR" sz="2400" dirty="0" smtClean="0">
                <a:latin typeface="Arial" pitchFamily="34" charset="0"/>
                <a:cs typeface="Arial" pitchFamily="34" charset="0"/>
              </a:rPr>
              <a:t>Ψ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845349" y="500042"/>
            <a:ext cx="64604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 smtClean="0">
                <a:latin typeface="Arial" pitchFamily="34" charset="0"/>
                <a:cs typeface="Arial" pitchFamily="34" charset="0"/>
              </a:rPr>
              <a:t>Modèles plus complexes: multi-états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115617" y="4221088"/>
            <a:ext cx="2686051" cy="801687"/>
            <a:chOff x="1842" y="2659"/>
            <a:chExt cx="1692" cy="505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842" y="2931"/>
              <a:ext cx="16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fr-FR" b="0" dirty="0" smtClean="0">
                  <a:latin typeface="Arial" pitchFamily="34" charset="0"/>
                  <a:cs typeface="Arial" pitchFamily="34" charset="0"/>
                </a:rPr>
                <a:t>Matrice de </a:t>
              </a:r>
              <a:r>
                <a:rPr lang="fr-FR" b="0" dirty="0" err="1" smtClean="0">
                  <a:latin typeface="Arial" pitchFamily="34" charset="0"/>
                  <a:cs typeface="Arial" pitchFamily="34" charset="0"/>
                </a:rPr>
                <a:t>fidelité</a:t>
              </a:r>
              <a:r>
                <a:rPr lang="fr-FR" b="0" dirty="0" smtClean="0">
                  <a:latin typeface="Arial" pitchFamily="34" charset="0"/>
                  <a:cs typeface="Arial" pitchFamily="34" charset="0"/>
                </a:rPr>
                <a:t>-survie</a:t>
              </a:r>
              <a:endParaRPr lang="fr-FR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2839" y="2659"/>
              <a:ext cx="136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fr-FR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3563888" y="4149082"/>
            <a:ext cx="3454400" cy="1077913"/>
            <a:chOff x="3562" y="2659"/>
            <a:chExt cx="2176" cy="679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015" y="2931"/>
              <a:ext cx="1723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fr-FR" b="0" dirty="0" smtClean="0">
                  <a:latin typeface="Arial" pitchFamily="34" charset="0"/>
                  <a:cs typeface="Arial" pitchFamily="34" charset="0"/>
                </a:rPr>
                <a:t>Matrice de transition </a:t>
              </a:r>
              <a:r>
                <a:rPr lang="fr-FR" b="0" dirty="0" err="1" smtClean="0">
                  <a:latin typeface="Arial" pitchFamily="34" charset="0"/>
                  <a:cs typeface="Arial" pitchFamily="34" charset="0"/>
                </a:rPr>
                <a:t>conditionelle</a:t>
              </a:r>
              <a:r>
                <a:rPr lang="fr-FR" b="0" dirty="0" smtClean="0">
                  <a:latin typeface="Arial" pitchFamily="34" charset="0"/>
                  <a:cs typeface="Arial" pitchFamily="34" charset="0"/>
                </a:rPr>
                <a:t> à la survie</a:t>
              </a:r>
              <a:endParaRPr lang="fr-FR" b="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 flipV="1">
              <a:off x="3562" y="2659"/>
              <a:ext cx="453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fr-FR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1691680" y="5877272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Cf</a:t>
            </a:r>
            <a:r>
              <a:rPr lang="fr-FR" sz="20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 exemple huitriers-pies</a:t>
            </a:r>
            <a:endParaRPr lang="fr-FR" sz="2000" dirty="0">
              <a:solidFill>
                <a:srgbClr val="0099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42976" y="1196753"/>
            <a:ext cx="7786742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On peut étendre encore ce principe et modéliser les transitions entre différents états :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Sites (ex 3 sites: 100120030203000)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Statut (ex: reproducteur vs non-</a:t>
            </a:r>
            <a:r>
              <a:rPr lang="fr-FR" sz="2400" dirty="0" err="1" smtClean="0">
                <a:latin typeface="Arial" pitchFamily="34" charset="0"/>
                <a:cs typeface="Arial" pitchFamily="34" charset="0"/>
              </a:rPr>
              <a:t>repro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: 112002102)</a:t>
            </a:r>
          </a:p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</a:rPr>
              <a:t>et différents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évènements de « recapture »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Recaptures (vivants)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Contrôles visuels</a:t>
            </a:r>
          </a:p>
          <a:p>
            <a:pPr lvl="2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Contrôles bagues métal / bagues codées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Reprises morts</a:t>
            </a:r>
          </a:p>
          <a:p>
            <a:pPr lvl="1" eaLnBrk="0" hangingPunct="0">
              <a:buFontTx/>
              <a:buChar char="-"/>
            </a:pPr>
            <a:r>
              <a:rPr lang="fr-FR" sz="2400" dirty="0" smtClean="0">
                <a:latin typeface="Arial" pitchFamily="34" charset="0"/>
                <a:cs typeface="Arial" pitchFamily="34" charset="0"/>
              </a:rPr>
              <a:t>Bagues perdues</a:t>
            </a:r>
          </a:p>
          <a:p>
            <a:pPr lvl="1" eaLnBrk="0" hangingPunct="0">
              <a:buFontTx/>
              <a:buChar char="-"/>
            </a:pPr>
            <a:endParaRPr lang="fr-FR" sz="2400" dirty="0" smtClean="0">
              <a:latin typeface="Arial" pitchFamily="34" charset="0"/>
              <a:cs typeface="Arial" pitchFamily="34" charset="0"/>
            </a:endParaRPr>
          </a:p>
          <a:p>
            <a:pPr lvl="1" eaLnBrk="0" hangingPunct="0">
              <a:buFontTx/>
              <a:buChar char="-"/>
            </a:pPr>
            <a:r>
              <a:rPr lang="fr-FR" sz="2400" dirty="0" err="1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Cf</a:t>
            </a:r>
            <a:r>
              <a:rPr lang="fr-FR" sz="2400" dirty="0" smtClean="0">
                <a:solidFill>
                  <a:srgbClr val="0099FF"/>
                </a:solidFill>
                <a:latin typeface="Arial" pitchFamily="34" charset="0"/>
                <a:cs typeface="Arial" pitchFamily="34" charset="0"/>
              </a:rPr>
              <a:t> exemple vautours…</a:t>
            </a: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225790" y="500042"/>
            <a:ext cx="76995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 smtClean="0">
                <a:latin typeface="Arial" pitchFamily="34" charset="0"/>
                <a:cs typeface="Arial" pitchFamily="34" charset="0"/>
              </a:rPr>
              <a:t>Modèles plus complexes: multi-évènements</a:t>
            </a:r>
            <a:endParaRPr lang="fr-FR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80129" y="5179655"/>
            <a:ext cx="23230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survie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083641" y="500042"/>
            <a:ext cx="598381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fr-FR" sz="2800" b="1" dirty="0" smtClean="0"/>
              <a:t>Modélisation de survie en pratique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644094" y="5179655"/>
            <a:ext cx="22510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survie</a:t>
            </a:r>
            <a:endParaRPr lang="fr-FR" sz="3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1259632" y="1196752"/>
            <a:ext cx="75608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Pour des modèles simples: programme </a:t>
            </a:r>
            <a:r>
              <a:rPr lang="fr-FR" sz="2000" b="1" dirty="0" smtClean="0"/>
              <a:t>MARK</a:t>
            </a:r>
          </a:p>
          <a:p>
            <a:r>
              <a:rPr lang="fr-FR" sz="2000" dirty="0" smtClean="0">
                <a:hlinkClick r:id="rId2"/>
              </a:rPr>
              <a:t>http://warnercnr.colostate.edu/~gwhite/mark/mark.htm#Downloading</a:t>
            </a:r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Et son document d’aide très bien écrit:</a:t>
            </a:r>
          </a:p>
          <a:p>
            <a:r>
              <a:rPr lang="fr-FR" sz="2000" dirty="0" smtClean="0">
                <a:hlinkClick r:id="rId3"/>
              </a:rPr>
              <a:t>http://www.phidot.org/software/mark/docs/book/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Pour des modèles plus complexes (multi-états et multi-évènements):  </a:t>
            </a:r>
            <a:r>
              <a:rPr lang="fr-FR" sz="2000" b="1" dirty="0" smtClean="0"/>
              <a:t>M-SURGE et E-SURGE</a:t>
            </a:r>
            <a:r>
              <a:rPr lang="fr-FR" sz="2000" dirty="0" smtClean="0"/>
              <a:t>:</a:t>
            </a:r>
          </a:p>
          <a:p>
            <a:r>
              <a:rPr lang="fr-FR" sz="2000" dirty="0" smtClean="0">
                <a:hlinkClick r:id="rId4"/>
              </a:rPr>
              <a:t>http://www.cefe.cnrs.fr/biostatistiques-et-biologie-des-populations/logiciels</a:t>
            </a:r>
            <a:endParaRPr lang="fr-FR" sz="2000" dirty="0" smtClean="0"/>
          </a:p>
          <a:p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Gestion des populations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96646" indent="-514350">
              <a:buFont typeface="+mj-lt"/>
              <a:buAutoNum type="arabicPeriod"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Estimer les effectifs présents et leurs tendances au cours du temps passé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Identifier les CAUSES de ces tendances</a:t>
            </a:r>
          </a:p>
          <a:p>
            <a:pPr marL="870966" lvl="1" indent="-514350"/>
            <a:r>
              <a:rPr lang="fr-FR" dirty="0" smtClean="0">
                <a:latin typeface="Arial" pitchFamily="34" charset="0"/>
                <a:cs typeface="Arial" pitchFamily="34" charset="0"/>
              </a:rPr>
              <a:t>Analyses démographiques:</a:t>
            </a:r>
          </a:p>
          <a:p>
            <a:pPr marL="1117854" lvl="2" indent="-514350"/>
            <a:r>
              <a:rPr lang="fr-FR" dirty="0" err="1" smtClean="0">
                <a:latin typeface="Arial" pitchFamily="34" charset="0"/>
                <a:cs typeface="Arial" pitchFamily="34" charset="0"/>
              </a:rPr>
              <a:t>pb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 « sorties »</a:t>
            </a:r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surmortalité ou émigration?</a:t>
            </a:r>
          </a:p>
          <a:p>
            <a:pPr marL="1117854" lvl="2" indent="-514350"/>
            <a:r>
              <a:rPr lang="fr-FR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Pb « entrées » sous-fécondité ou immigration?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Proposer des mesures de gestion et évaluer leur effet par des projections  dans le futur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890080" cy="11430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Gestion des populations</a:t>
            </a:r>
            <a:endParaRPr lang="fr-FR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289050"/>
            <a:ext cx="5196482" cy="4801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ccolade fermante 2"/>
          <p:cNvSpPr/>
          <p:nvPr/>
        </p:nvSpPr>
        <p:spPr>
          <a:xfrm>
            <a:off x="6672138" y="1412776"/>
            <a:ext cx="636166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7315017" y="1881653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Effectifs dans les différentes classes d’âge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Etudier le </a:t>
            </a:r>
            <a:r>
              <a:rPr lang="fr-FR" sz="2800" b="1" dirty="0">
                <a:latin typeface="Arial" pitchFamily="34" charset="0"/>
                <a:cs typeface="Arial" pitchFamily="34" charset="0"/>
              </a:rPr>
              <a:t>comportement de la population sur le long </a:t>
            </a:r>
            <a:r>
              <a:rPr lang="fr-FR" sz="2800" b="1" dirty="0" smtClean="0">
                <a:latin typeface="Arial" pitchFamily="34" charset="0"/>
                <a:cs typeface="Arial" pitchFamily="34" charset="0"/>
              </a:rPr>
              <a:t>terme?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331640" y="1844824"/>
            <a:ext cx="7162800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 smtClean="0">
                <a:latin typeface="Arial" pitchFamily="34" charset="0"/>
                <a:cs typeface="Arial" pitchFamily="34" charset="0"/>
              </a:rPr>
              <a:t>Dans une population fermée</a:t>
            </a:r>
          </a:p>
          <a:p>
            <a:pPr algn="ctr" eaLnBrk="0" hangingPunct="0"/>
            <a:r>
              <a:rPr lang="fr-FR" sz="2400" dirty="0" smtClean="0">
                <a:latin typeface="Arial" pitchFamily="34" charset="0"/>
                <a:cs typeface="Arial" pitchFamily="34" charset="0"/>
              </a:rPr>
              <a:t>SURVIE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et FECONDITE suffisent alors à décrire complètement la dynamique de la population </a:t>
            </a: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en termes mathématiques : N(t+1) = N(t)*F +N(t)*S</a:t>
            </a:r>
          </a:p>
          <a:p>
            <a:pPr algn="ctr" eaLnBrk="0" hangingPunct="0"/>
            <a:r>
              <a:rPr lang="fr-FR" sz="2200" dirty="0">
                <a:latin typeface="Arial" pitchFamily="34" charset="0"/>
                <a:cs typeface="Arial" pitchFamily="34" charset="0"/>
              </a:rPr>
              <a:t>avec F= fécondité et S= </a:t>
            </a:r>
            <a:r>
              <a:rPr lang="fr-FR" sz="2200" dirty="0" smtClean="0">
                <a:latin typeface="Arial" pitchFamily="34" charset="0"/>
                <a:cs typeface="Arial" pitchFamily="34" charset="0"/>
              </a:rPr>
              <a:t>survie</a:t>
            </a:r>
          </a:p>
          <a:p>
            <a:pPr algn="ctr" eaLnBrk="0" hangingPunct="0"/>
            <a:endParaRPr lang="fr-FR" sz="2200" dirty="0" smtClean="0">
              <a:latin typeface="Arial" pitchFamily="34" charset="0"/>
              <a:cs typeface="Arial" pitchFamily="34" charset="0"/>
            </a:endParaRPr>
          </a:p>
          <a:p>
            <a:pPr algn="ctr" eaLnBrk="0" hangingPunct="0"/>
            <a:endParaRPr lang="fr-FR" sz="2200" dirty="0" smtClean="0">
              <a:latin typeface="Arial" pitchFamily="34" charset="0"/>
              <a:cs typeface="Arial" pitchFamily="34" charset="0"/>
            </a:endParaRPr>
          </a:p>
          <a:p>
            <a:pPr algn="ctr" eaLnBrk="0" hangingPunct="0"/>
            <a:r>
              <a:rPr lang="fr-FR" sz="22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 </a:t>
            </a:r>
            <a:r>
              <a:rPr lang="fr-FR" sz="2800" b="1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Matrices de Leslie</a:t>
            </a:r>
            <a:endParaRPr lang="fr-FR" sz="2400" b="1" dirty="0">
              <a:latin typeface="Arial" pitchFamily="34" charset="0"/>
              <a:cs typeface="Arial" pitchFamily="34" charset="0"/>
            </a:endParaRP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7631113" cy="499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3767" y="1268760"/>
            <a:ext cx="7478713" cy="494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96752"/>
            <a:ext cx="7302500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2630" y="980728"/>
            <a:ext cx="7689850" cy="527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3275856" y="580526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fr-FR" sz="32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fr-FR" sz="32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04248" y="580526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fr-FR" sz="32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sz="3200" baseline="-25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972" t="49877" r="20128"/>
          <a:stretch/>
        </p:blipFill>
        <p:spPr bwMode="auto">
          <a:xfrm>
            <a:off x="3907195" y="846680"/>
            <a:ext cx="4662757" cy="207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338290" y="3182938"/>
            <a:ext cx="7162800" cy="227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b="1" dirty="0">
                <a:latin typeface="Arial" pitchFamily="34" charset="0"/>
                <a:cs typeface="Arial" pitchFamily="34" charset="0"/>
              </a:rPr>
              <a:t>SURVIE et FECONDITE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suffisent alors à décrire complètement la dynamique de la population </a:t>
            </a: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en termes mathématiques : N(t+1) = N(t)*F +N(t)*S</a:t>
            </a:r>
          </a:p>
          <a:p>
            <a:pPr algn="ctr" eaLnBrk="0" hangingPunct="0"/>
            <a:r>
              <a:rPr lang="fr-FR" sz="2200" dirty="0">
                <a:latin typeface="Arial" pitchFamily="34" charset="0"/>
                <a:cs typeface="Arial" pitchFamily="34" charset="0"/>
              </a:rPr>
              <a:t>avec F= fécondité et S= survie</a:t>
            </a:r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1857356" y="714356"/>
            <a:ext cx="6019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Dynamique de pop sans le lambda</a:t>
            </a:r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043607" y="1958975"/>
            <a:ext cx="812176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On essaie souvent de travailler sur des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pop fermées </a:t>
            </a:r>
          </a:p>
          <a:p>
            <a:pPr algn="ctr" eaLnBrk="0" hangingPunct="0"/>
            <a:r>
              <a:rPr lang="fr-FR" sz="2400" b="1" dirty="0">
                <a:latin typeface="Arial" pitchFamily="34" charset="0"/>
                <a:cs typeface="Arial" pitchFamily="34" charset="0"/>
              </a:rPr>
              <a:t>(pas d ’émigration ni d ’immigration)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sauf intérêt particulier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456291" y="3456374"/>
            <a:ext cx="58753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 taux de multiplication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156097"/>
            <a:ext cx="7243763" cy="451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580753"/>
            <a:ext cx="616585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771800" y="3789040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fr-FR" sz="32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fr-FR" sz="32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300192" y="3789040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>
                <a:latin typeface="Arial" pitchFamily="34" charset="0"/>
                <a:cs typeface="Arial" pitchFamily="34" charset="0"/>
              </a:rPr>
              <a:t>N</a:t>
            </a:r>
            <a:r>
              <a:rPr lang="fr-FR" sz="32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fr-FR" sz="3200" baseline="-25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980728"/>
            <a:ext cx="754856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980728"/>
            <a:ext cx="7454900" cy="5192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980728"/>
            <a:ext cx="7396163" cy="522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908720"/>
            <a:ext cx="741997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825" y="1052736"/>
            <a:ext cx="7877175" cy="514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617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0956" y="1124744"/>
            <a:ext cx="8183044" cy="506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3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237" y="1052736"/>
            <a:ext cx="8005763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4"/>
            <a:ext cx="7526337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891" t="44176" b="31598"/>
          <a:stretch/>
        </p:blipFill>
        <p:spPr bwMode="auto">
          <a:xfrm>
            <a:off x="4355976" y="1700808"/>
            <a:ext cx="45720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124744"/>
            <a:ext cx="7526337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3284984"/>
            <a:ext cx="4530520" cy="2638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42891" t="44176" b="31598"/>
          <a:stretch/>
        </p:blipFill>
        <p:spPr bwMode="auto">
          <a:xfrm>
            <a:off x="4355976" y="1700808"/>
            <a:ext cx="45720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357290" y="1714488"/>
            <a:ext cx="740571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dirty="0" smtClean="0">
                <a:latin typeface="Arial" pitchFamily="34" charset="0"/>
                <a:cs typeface="Arial" pitchFamily="34" charset="0"/>
              </a:rPr>
              <a:t>Qu’est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ce que la fécondité ?</a:t>
            </a:r>
          </a:p>
          <a:p>
            <a:pPr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Par exemple chez les oiseaux : nombre d ’ovules , d’œufs, de poussins à l ’envol, nombre d ’individus qui reviennent sur le site de reproduction ?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285852" y="4267200"/>
            <a:ext cx="7705748" cy="19389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>
                <a:latin typeface="Arial" pitchFamily="34" charset="0"/>
                <a:cs typeface="Arial" pitchFamily="34" charset="0"/>
              </a:rPr>
              <a:t>En dynamique de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pop, on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veut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souvent le 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nombre de 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nouveaux reproducteurs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(= recrutement</a:t>
            </a:r>
            <a:r>
              <a:rPr lang="fr-FR" sz="2400" b="1" dirty="0">
                <a:latin typeface="Arial" pitchFamily="34" charset="0"/>
                <a:cs typeface="Arial" pitchFamily="34" charset="0"/>
              </a:rPr>
              <a:t>) </a:t>
            </a:r>
          </a:p>
          <a:p>
            <a:pPr algn="ctr" eaLnBrk="0" hangingPunct="0"/>
            <a:endParaRPr lang="fr-FR" sz="2400" dirty="0">
              <a:latin typeface="Arial" pitchFamily="34" charset="0"/>
              <a:cs typeface="Arial" pitchFamily="34" charset="0"/>
            </a:endParaRPr>
          </a:p>
          <a:p>
            <a:pPr algn="ctr" eaLnBrk="0" hangingPunct="0"/>
            <a:r>
              <a:rPr lang="fr-FR" sz="2400" dirty="0" err="1">
                <a:latin typeface="Arial" pitchFamily="34" charset="0"/>
                <a:cs typeface="Arial" pitchFamily="34" charset="0"/>
              </a:rPr>
              <a:t>cad</a:t>
            </a:r>
            <a:r>
              <a:rPr lang="fr-FR" sz="2400" dirty="0">
                <a:latin typeface="Arial" pitchFamily="34" charset="0"/>
                <a:cs typeface="Arial" pitchFamily="34" charset="0"/>
              </a:rPr>
              <a:t> le </a:t>
            </a:r>
            <a:r>
              <a:rPr lang="fr-FR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produit de la fécondité et de la survie </a:t>
            </a:r>
            <a:r>
              <a:rPr lang="fr-FR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jusqu’à </a:t>
            </a:r>
            <a:r>
              <a:rPr lang="fr-FR" sz="2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la première reproduction. 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428728" y="642918"/>
            <a:ext cx="7007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>
                <a:latin typeface="Arial" pitchFamily="34" charset="0"/>
                <a:cs typeface="Arial" pitchFamily="34" charset="0"/>
              </a:rPr>
              <a:t>Estimer la fécondité en milieu naturel - 1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1045614" y="4808592"/>
            <a:ext cx="30540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La fécondité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Exemple simple de modèle déterministe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24744"/>
            <a:ext cx="7513637" cy="509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42891" t="44176" b="31598"/>
          <a:stretch/>
        </p:blipFill>
        <p:spPr bwMode="auto">
          <a:xfrm>
            <a:off x="4355976" y="1700808"/>
            <a:ext cx="4572000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1475656" y="404664"/>
            <a:ext cx="7166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800" dirty="0" smtClean="0">
                <a:latin typeface="Arial" pitchFamily="34" charset="0"/>
                <a:cs typeface="Arial" pitchFamily="34" charset="0"/>
              </a:rPr>
              <a:t>généralisation</a:t>
            </a:r>
            <a:endParaRPr lang="fr-FR" sz="28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124744"/>
            <a:ext cx="7010400" cy="466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1229" y="1196752"/>
            <a:ext cx="7681251" cy="720080"/>
          </a:xfrm>
        </p:spPr>
        <p:txBody>
          <a:bodyPr/>
          <a:lstStyle/>
          <a:p>
            <a:pPr defTabSz="914400"/>
            <a:r>
              <a:rPr lang="fr-FR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Cycle de vie: schéma en stade/ classe d’âge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4427984" y="4437112"/>
            <a:ext cx="471601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</a:t>
            </a:r>
            <a:r>
              <a:rPr lang="fr-FR" u="none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survie adulte</a:t>
            </a:r>
          </a:p>
          <a:p>
            <a:pPr algn="l" eaLnBrk="1" hangingPunct="1">
              <a:spcBef>
                <a:spcPct val="50000"/>
              </a:spcBef>
            </a:pPr>
            <a:r>
              <a:rPr lang="fr-FR" u="none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Si: survie immature</a:t>
            </a:r>
          </a:p>
          <a:p>
            <a:pPr algn="l" eaLnBrk="1" hangingPunct="1">
              <a:spcBef>
                <a:spcPct val="50000"/>
              </a:spcBef>
            </a:pPr>
            <a:r>
              <a:rPr lang="fr-FR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fr-FR" u="none" baseline="-250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u="none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survie </a:t>
            </a:r>
            <a:r>
              <a:rPr lang="fr-FR" u="none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juvéniles</a:t>
            </a:r>
          </a:p>
          <a:p>
            <a:pPr>
              <a:spcBef>
                <a:spcPct val="50000"/>
              </a:spcBef>
            </a:pP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Fécondité f = </a:t>
            </a:r>
            <a:r>
              <a:rPr lang="el-G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σγρ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  (sex-ratio*</a:t>
            </a:r>
            <a:r>
              <a:rPr lang="fr-FR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fr-FR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repro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fr-FR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fecondité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fr-FR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Fertilité: S</a:t>
            </a:r>
            <a:r>
              <a:rPr lang="fr-FR" i="1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.f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1115616" y="4509120"/>
            <a:ext cx="302401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sz="2000" u="none" dirty="0">
                <a:latin typeface="Arial" pitchFamily="34" charset="0"/>
                <a:cs typeface="Arial" pitchFamily="34" charset="0"/>
              </a:rPr>
              <a:t>N1: classe </a:t>
            </a:r>
            <a:r>
              <a:rPr lang="fr-FR" sz="2000" u="none" dirty="0" smtClean="0">
                <a:latin typeface="Arial" pitchFamily="34" charset="0"/>
                <a:cs typeface="Arial" pitchFamily="34" charset="0"/>
              </a:rPr>
              <a:t>juvénile</a:t>
            </a:r>
            <a:endParaRPr lang="fr-FR" sz="2000" u="none" dirty="0">
              <a:latin typeface="Arial" pitchFamily="34" charset="0"/>
              <a:cs typeface="Arial" pitchFamily="34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fr-FR" sz="2000" u="none" dirty="0">
                <a:latin typeface="Arial" pitchFamily="34" charset="0"/>
                <a:cs typeface="Arial" pitchFamily="34" charset="0"/>
              </a:rPr>
              <a:t>N2,N3: classes immatures</a:t>
            </a:r>
          </a:p>
          <a:p>
            <a:pPr algn="l" eaLnBrk="1" hangingPunct="1">
              <a:spcBef>
                <a:spcPct val="50000"/>
              </a:spcBef>
            </a:pPr>
            <a:r>
              <a:rPr lang="fr-FR" sz="2000" u="none" dirty="0" smtClean="0">
                <a:latin typeface="Arial" pitchFamily="34" charset="0"/>
                <a:cs typeface="Arial" pitchFamily="34" charset="0"/>
              </a:rPr>
              <a:t>N4 = Na: </a:t>
            </a:r>
            <a:r>
              <a:rPr lang="fr-FR" sz="2000" u="none" dirty="0">
                <a:latin typeface="Arial" pitchFamily="34" charset="0"/>
                <a:cs typeface="Arial" pitchFamily="34" charset="0"/>
              </a:rPr>
              <a:t>classe adulte</a:t>
            </a:r>
          </a:p>
        </p:txBody>
      </p:sp>
      <p:sp>
        <p:nvSpPr>
          <p:cNvPr id="55303" name="Rectangle 2"/>
          <p:cNvSpPr>
            <a:spLocks noChangeArrowheads="1"/>
          </p:cNvSpPr>
          <p:nvPr/>
        </p:nvSpPr>
        <p:spPr bwMode="auto">
          <a:xfrm>
            <a:off x="950912" y="0"/>
            <a:ext cx="82296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fr-FR" sz="3200" u="none" dirty="0">
                <a:latin typeface="Arial" pitchFamily="34" charset="0"/>
                <a:cs typeface="Arial" pitchFamily="34" charset="0"/>
              </a:rPr>
              <a:t>Modèle de (dé)croissance en temps discret: écriture matricielle</a:t>
            </a:r>
          </a:p>
        </p:txBody>
      </p:sp>
      <p:sp>
        <p:nvSpPr>
          <p:cNvPr id="12" name="Ellipse 11"/>
          <p:cNvSpPr/>
          <p:nvPr/>
        </p:nvSpPr>
        <p:spPr>
          <a:xfrm>
            <a:off x="2483768" y="2996952"/>
            <a:ext cx="720080" cy="7200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N1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3563888" y="2996952"/>
            <a:ext cx="720080" cy="7200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N2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4644008" y="2996952"/>
            <a:ext cx="720080" cy="7200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N3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5724128" y="2996952"/>
            <a:ext cx="720080" cy="72008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N4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Connecteur droit avec flèche 19"/>
          <p:cNvCxnSpPr>
            <a:stCxn id="12" idx="6"/>
            <a:endCxn id="16" idx="2"/>
          </p:cNvCxnSpPr>
          <p:nvPr/>
        </p:nvCxnSpPr>
        <p:spPr>
          <a:xfrm>
            <a:off x="3203848" y="3356992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4283968" y="3352800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>
            <a:off x="5364088" y="3352800"/>
            <a:ext cx="3600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rme libre 23"/>
          <p:cNvSpPr/>
          <p:nvPr/>
        </p:nvSpPr>
        <p:spPr>
          <a:xfrm>
            <a:off x="2975212" y="2227866"/>
            <a:ext cx="3057098" cy="762000"/>
          </a:xfrm>
          <a:custGeom>
            <a:avLst/>
            <a:gdLst>
              <a:gd name="connsiteX0" fmla="*/ 3057098 w 3057098"/>
              <a:gd name="connsiteY0" fmla="*/ 762000 h 762000"/>
              <a:gd name="connsiteX1" fmla="*/ 2825087 w 3057098"/>
              <a:gd name="connsiteY1" fmla="*/ 502692 h 762000"/>
              <a:gd name="connsiteX2" fmla="*/ 2388358 w 3057098"/>
              <a:gd name="connsiteY2" fmla="*/ 202442 h 762000"/>
              <a:gd name="connsiteX3" fmla="*/ 1624084 w 3057098"/>
              <a:gd name="connsiteY3" fmla="*/ 25021 h 762000"/>
              <a:gd name="connsiteX4" fmla="*/ 941695 w 3057098"/>
              <a:gd name="connsiteY4" fmla="*/ 52316 h 762000"/>
              <a:gd name="connsiteX5" fmla="*/ 382137 w 3057098"/>
              <a:gd name="connsiteY5" fmla="*/ 257033 h 762000"/>
              <a:gd name="connsiteX6" fmla="*/ 0 w 3057098"/>
              <a:gd name="connsiteY6" fmla="*/ 63917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098" h="762000">
                <a:moveTo>
                  <a:pt x="3057098" y="762000"/>
                </a:moveTo>
                <a:cubicBezTo>
                  <a:pt x="2996821" y="678976"/>
                  <a:pt x="2936544" y="595952"/>
                  <a:pt x="2825087" y="502692"/>
                </a:cubicBezTo>
                <a:cubicBezTo>
                  <a:pt x="2713630" y="409432"/>
                  <a:pt x="2588525" y="282054"/>
                  <a:pt x="2388358" y="202442"/>
                </a:cubicBezTo>
                <a:cubicBezTo>
                  <a:pt x="2188191" y="122830"/>
                  <a:pt x="1865195" y="50042"/>
                  <a:pt x="1624084" y="25021"/>
                </a:cubicBezTo>
                <a:cubicBezTo>
                  <a:pt x="1382974" y="0"/>
                  <a:pt x="1148686" y="13647"/>
                  <a:pt x="941695" y="52316"/>
                </a:cubicBezTo>
                <a:cubicBezTo>
                  <a:pt x="734704" y="90985"/>
                  <a:pt x="539086" y="159224"/>
                  <a:pt x="382137" y="257033"/>
                </a:cubicBezTo>
                <a:cubicBezTo>
                  <a:pt x="225188" y="354842"/>
                  <a:pt x="112594" y="497006"/>
                  <a:pt x="0" y="639170"/>
                </a:cubicBezTo>
              </a:path>
            </a:pathLst>
          </a:custGeom>
          <a:ln w="2222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6359857" y="2993409"/>
            <a:ext cx="589128" cy="752902"/>
          </a:xfrm>
          <a:custGeom>
            <a:avLst/>
            <a:gdLst>
              <a:gd name="connsiteX0" fmla="*/ 54591 w 589128"/>
              <a:gd name="connsiteY0" fmla="*/ 159224 h 752902"/>
              <a:gd name="connsiteX1" fmla="*/ 191068 w 589128"/>
              <a:gd name="connsiteY1" fmla="*/ 22746 h 752902"/>
              <a:gd name="connsiteX2" fmla="*/ 382137 w 589128"/>
              <a:gd name="connsiteY2" fmla="*/ 22746 h 752902"/>
              <a:gd name="connsiteX3" fmla="*/ 518615 w 589128"/>
              <a:gd name="connsiteY3" fmla="*/ 104633 h 752902"/>
              <a:gd name="connsiteX4" fmla="*/ 559558 w 589128"/>
              <a:gd name="connsiteY4" fmla="*/ 241110 h 752902"/>
              <a:gd name="connsiteX5" fmla="*/ 586853 w 589128"/>
              <a:gd name="connsiteY5" fmla="*/ 445827 h 752902"/>
              <a:gd name="connsiteX6" fmla="*/ 545910 w 589128"/>
              <a:gd name="connsiteY6" fmla="*/ 623248 h 752902"/>
              <a:gd name="connsiteX7" fmla="*/ 409433 w 589128"/>
              <a:gd name="connsiteY7" fmla="*/ 718782 h 752902"/>
              <a:gd name="connsiteX8" fmla="*/ 300250 w 589128"/>
              <a:gd name="connsiteY8" fmla="*/ 746078 h 752902"/>
              <a:gd name="connsiteX9" fmla="*/ 136477 w 589128"/>
              <a:gd name="connsiteY9" fmla="*/ 746078 h 752902"/>
              <a:gd name="connsiteX10" fmla="*/ 54591 w 589128"/>
              <a:gd name="connsiteY10" fmla="*/ 705134 h 752902"/>
              <a:gd name="connsiteX11" fmla="*/ 0 w 589128"/>
              <a:gd name="connsiteY11" fmla="*/ 677839 h 75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9128" h="752902">
                <a:moveTo>
                  <a:pt x="54591" y="159224"/>
                </a:moveTo>
                <a:cubicBezTo>
                  <a:pt x="95534" y="102358"/>
                  <a:pt x="136477" y="45492"/>
                  <a:pt x="191068" y="22746"/>
                </a:cubicBezTo>
                <a:cubicBezTo>
                  <a:pt x="245659" y="0"/>
                  <a:pt x="327546" y="9098"/>
                  <a:pt x="382137" y="22746"/>
                </a:cubicBezTo>
                <a:cubicBezTo>
                  <a:pt x="436728" y="36394"/>
                  <a:pt x="489045" y="68239"/>
                  <a:pt x="518615" y="104633"/>
                </a:cubicBezTo>
                <a:cubicBezTo>
                  <a:pt x="548185" y="141027"/>
                  <a:pt x="548185" y="184244"/>
                  <a:pt x="559558" y="241110"/>
                </a:cubicBezTo>
                <a:cubicBezTo>
                  <a:pt x="570931" y="297976"/>
                  <a:pt x="589128" y="382137"/>
                  <a:pt x="586853" y="445827"/>
                </a:cubicBezTo>
                <a:cubicBezTo>
                  <a:pt x="584578" y="509517"/>
                  <a:pt x="575480" y="577756"/>
                  <a:pt x="545910" y="623248"/>
                </a:cubicBezTo>
                <a:cubicBezTo>
                  <a:pt x="516340" y="668740"/>
                  <a:pt x="450376" y="698310"/>
                  <a:pt x="409433" y="718782"/>
                </a:cubicBezTo>
                <a:cubicBezTo>
                  <a:pt x="368490" y="739254"/>
                  <a:pt x="345743" y="741529"/>
                  <a:pt x="300250" y="746078"/>
                </a:cubicBezTo>
                <a:cubicBezTo>
                  <a:pt x="254757" y="750627"/>
                  <a:pt x="177420" y="752902"/>
                  <a:pt x="136477" y="746078"/>
                </a:cubicBezTo>
                <a:cubicBezTo>
                  <a:pt x="95534" y="739254"/>
                  <a:pt x="54591" y="705134"/>
                  <a:pt x="54591" y="705134"/>
                </a:cubicBezTo>
                <a:lnTo>
                  <a:pt x="0" y="677839"/>
                </a:lnTo>
              </a:path>
            </a:pathLst>
          </a:custGeom>
          <a:ln w="22225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203848" y="35010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</a:t>
            </a:r>
            <a:endParaRPr lang="fr-FR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230240" y="350100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Si</a:t>
            </a:r>
            <a:endParaRPr lang="fr-FR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5382368" y="35010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</a:t>
            </a:r>
            <a:endParaRPr lang="fr-FR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948264" y="350100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Sa</a:t>
            </a:r>
            <a:endParaRPr lang="fr-FR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55976" y="2348880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fr-FR" baseline="-25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0</a:t>
            </a:r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.f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5508104" y="206084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reproduction</a:t>
            </a:r>
            <a:endParaRPr lang="fr-FR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4283968" y="38610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Survie</a:t>
            </a:r>
            <a:endParaRPr lang="fr-FR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 rot="16200000">
            <a:off x="-2208589" y="3772271"/>
            <a:ext cx="5379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>
                <a:latin typeface="Arial" pitchFamily="34" charset="0"/>
                <a:cs typeface="Arial" pitchFamily="34" charset="0"/>
              </a:rPr>
              <a:t>Les matrices de Leslie</a:t>
            </a:r>
            <a:endParaRPr lang="fr-FR" sz="3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24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40766" y="1557339"/>
            <a:ext cx="3527778" cy="1430337"/>
          </a:xfrm>
        </p:spPr>
        <p:txBody>
          <a:bodyPr/>
          <a:lstStyle/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N1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smtClean="0">
                <a:latin typeface="Arial" charset="0"/>
              </a:rPr>
              <a:t>s</a:t>
            </a:r>
            <a:r>
              <a:rPr lang="fr-FR" sz="2000" baseline="-25000" dirty="0" smtClean="0">
                <a:latin typeface="Arial" charset="0"/>
              </a:rPr>
              <a:t>0</a:t>
            </a:r>
            <a:r>
              <a:rPr lang="fr-FR" sz="2000" dirty="0" smtClean="0">
                <a:latin typeface="Arial" charset="0"/>
              </a:rPr>
              <a:t>.f.N4</a:t>
            </a:r>
            <a:r>
              <a:rPr lang="fr-FR" sz="2000" baseline="-25000" dirty="0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N2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err="1" smtClean="0">
                <a:latin typeface="Arial" charset="0"/>
              </a:rPr>
              <a:t>si.N1</a:t>
            </a:r>
            <a:r>
              <a:rPr lang="fr-FR" sz="2000" baseline="-25000" dirty="0" err="1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N3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err="1" smtClean="0">
                <a:latin typeface="Arial" charset="0"/>
              </a:rPr>
              <a:t>si.N2</a:t>
            </a:r>
            <a:r>
              <a:rPr lang="fr-FR" sz="2000" baseline="-25000" dirty="0" err="1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N4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</a:t>
            </a:r>
            <a:r>
              <a:rPr lang="fr-FR" sz="2000" dirty="0" smtClean="0">
                <a:latin typeface="Arial" charset="0"/>
              </a:rPr>
              <a:t>= sa.N3</a:t>
            </a:r>
            <a:r>
              <a:rPr lang="fr-FR" sz="2000" baseline="-25000" dirty="0" smtClean="0">
                <a:latin typeface="Arial" charset="0"/>
              </a:rPr>
              <a:t>t</a:t>
            </a:r>
            <a:r>
              <a:rPr lang="fr-FR" sz="2000" dirty="0" smtClean="0">
                <a:latin typeface="Arial" charset="0"/>
              </a:rPr>
              <a:t> + </a:t>
            </a:r>
            <a:r>
              <a:rPr lang="fr-FR" sz="2000" dirty="0" smtClean="0">
                <a:latin typeface="Arial" charset="0"/>
              </a:rPr>
              <a:t>sa.N4</a:t>
            </a:r>
            <a:r>
              <a:rPr lang="fr-FR" sz="2000" baseline="-25000" dirty="0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</p:txBody>
      </p:sp>
      <p:sp>
        <p:nvSpPr>
          <p:cNvPr id="57351" name="AutoShape 8"/>
          <p:cNvSpPr>
            <a:spLocks noChangeArrowheads="1"/>
          </p:cNvSpPr>
          <p:nvPr/>
        </p:nvSpPr>
        <p:spPr bwMode="auto">
          <a:xfrm>
            <a:off x="4752611" y="2052639"/>
            <a:ext cx="1080911" cy="358775"/>
          </a:xfrm>
          <a:prstGeom prst="rightArrow">
            <a:avLst>
              <a:gd name="adj1" fmla="val 50000"/>
              <a:gd name="adj2" fmla="val 84735"/>
            </a:avLst>
          </a:prstGeom>
          <a:solidFill>
            <a:srgbClr val="37F80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25" name="Groupe 24"/>
          <p:cNvGrpSpPr/>
          <p:nvPr/>
        </p:nvGrpSpPr>
        <p:grpSpPr>
          <a:xfrm>
            <a:off x="1235838" y="1556792"/>
            <a:ext cx="3552186" cy="1050237"/>
            <a:chOff x="2483768" y="2227866"/>
            <a:chExt cx="4964544" cy="1695479"/>
          </a:xfrm>
        </p:grpSpPr>
        <p:sp>
          <p:nvSpPr>
            <p:cNvPr id="26" name="Ellipse 25"/>
            <p:cNvSpPr/>
            <p:nvPr/>
          </p:nvSpPr>
          <p:spPr>
            <a:xfrm>
              <a:off x="248376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N1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356388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N2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464400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N3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Ellipse 28"/>
            <p:cNvSpPr/>
            <p:nvPr/>
          </p:nvSpPr>
          <p:spPr>
            <a:xfrm>
              <a:off x="572412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N4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Connecteur droit avec flèche 29"/>
            <p:cNvCxnSpPr>
              <a:stCxn id="26" idx="6"/>
              <a:endCxn id="27" idx="2"/>
            </p:cNvCxnSpPr>
            <p:nvPr/>
          </p:nvCxnSpPr>
          <p:spPr>
            <a:xfrm>
              <a:off x="3203848" y="3356992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4283968" y="3352800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5364088" y="3352800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orme libre 32"/>
            <p:cNvSpPr/>
            <p:nvPr/>
          </p:nvSpPr>
          <p:spPr>
            <a:xfrm>
              <a:off x="2975212" y="2227866"/>
              <a:ext cx="3057098" cy="762000"/>
            </a:xfrm>
            <a:custGeom>
              <a:avLst/>
              <a:gdLst>
                <a:gd name="connsiteX0" fmla="*/ 3057098 w 3057098"/>
                <a:gd name="connsiteY0" fmla="*/ 762000 h 762000"/>
                <a:gd name="connsiteX1" fmla="*/ 2825087 w 3057098"/>
                <a:gd name="connsiteY1" fmla="*/ 502692 h 762000"/>
                <a:gd name="connsiteX2" fmla="*/ 2388358 w 3057098"/>
                <a:gd name="connsiteY2" fmla="*/ 202442 h 762000"/>
                <a:gd name="connsiteX3" fmla="*/ 1624084 w 3057098"/>
                <a:gd name="connsiteY3" fmla="*/ 25021 h 762000"/>
                <a:gd name="connsiteX4" fmla="*/ 941695 w 3057098"/>
                <a:gd name="connsiteY4" fmla="*/ 52316 h 762000"/>
                <a:gd name="connsiteX5" fmla="*/ 382137 w 3057098"/>
                <a:gd name="connsiteY5" fmla="*/ 257033 h 762000"/>
                <a:gd name="connsiteX6" fmla="*/ 0 w 3057098"/>
                <a:gd name="connsiteY6" fmla="*/ 63917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7098" h="762000">
                  <a:moveTo>
                    <a:pt x="3057098" y="762000"/>
                  </a:moveTo>
                  <a:cubicBezTo>
                    <a:pt x="2996821" y="678976"/>
                    <a:pt x="2936544" y="595952"/>
                    <a:pt x="2825087" y="502692"/>
                  </a:cubicBezTo>
                  <a:cubicBezTo>
                    <a:pt x="2713630" y="409432"/>
                    <a:pt x="2588525" y="282054"/>
                    <a:pt x="2388358" y="202442"/>
                  </a:cubicBezTo>
                  <a:cubicBezTo>
                    <a:pt x="2188191" y="122830"/>
                    <a:pt x="1865195" y="50042"/>
                    <a:pt x="1624084" y="25021"/>
                  </a:cubicBezTo>
                  <a:cubicBezTo>
                    <a:pt x="1382974" y="0"/>
                    <a:pt x="1148686" y="13647"/>
                    <a:pt x="941695" y="52316"/>
                  </a:cubicBezTo>
                  <a:cubicBezTo>
                    <a:pt x="734704" y="90985"/>
                    <a:pt x="539086" y="159224"/>
                    <a:pt x="382137" y="257033"/>
                  </a:cubicBezTo>
                  <a:cubicBezTo>
                    <a:pt x="225188" y="354842"/>
                    <a:pt x="112594" y="497006"/>
                    <a:pt x="0" y="63917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359857" y="2993409"/>
              <a:ext cx="589128" cy="752902"/>
            </a:xfrm>
            <a:custGeom>
              <a:avLst/>
              <a:gdLst>
                <a:gd name="connsiteX0" fmla="*/ 54591 w 589128"/>
                <a:gd name="connsiteY0" fmla="*/ 159224 h 752902"/>
                <a:gd name="connsiteX1" fmla="*/ 191068 w 589128"/>
                <a:gd name="connsiteY1" fmla="*/ 22746 h 752902"/>
                <a:gd name="connsiteX2" fmla="*/ 382137 w 589128"/>
                <a:gd name="connsiteY2" fmla="*/ 22746 h 752902"/>
                <a:gd name="connsiteX3" fmla="*/ 518615 w 589128"/>
                <a:gd name="connsiteY3" fmla="*/ 104633 h 752902"/>
                <a:gd name="connsiteX4" fmla="*/ 559558 w 589128"/>
                <a:gd name="connsiteY4" fmla="*/ 241110 h 752902"/>
                <a:gd name="connsiteX5" fmla="*/ 586853 w 589128"/>
                <a:gd name="connsiteY5" fmla="*/ 445827 h 752902"/>
                <a:gd name="connsiteX6" fmla="*/ 545910 w 589128"/>
                <a:gd name="connsiteY6" fmla="*/ 623248 h 752902"/>
                <a:gd name="connsiteX7" fmla="*/ 409433 w 589128"/>
                <a:gd name="connsiteY7" fmla="*/ 718782 h 752902"/>
                <a:gd name="connsiteX8" fmla="*/ 300250 w 589128"/>
                <a:gd name="connsiteY8" fmla="*/ 746078 h 752902"/>
                <a:gd name="connsiteX9" fmla="*/ 136477 w 589128"/>
                <a:gd name="connsiteY9" fmla="*/ 746078 h 752902"/>
                <a:gd name="connsiteX10" fmla="*/ 54591 w 589128"/>
                <a:gd name="connsiteY10" fmla="*/ 705134 h 752902"/>
                <a:gd name="connsiteX11" fmla="*/ 0 w 589128"/>
                <a:gd name="connsiteY11" fmla="*/ 677839 h 75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128" h="752902">
                  <a:moveTo>
                    <a:pt x="54591" y="159224"/>
                  </a:moveTo>
                  <a:cubicBezTo>
                    <a:pt x="95534" y="102358"/>
                    <a:pt x="136477" y="45492"/>
                    <a:pt x="191068" y="22746"/>
                  </a:cubicBezTo>
                  <a:cubicBezTo>
                    <a:pt x="245659" y="0"/>
                    <a:pt x="327546" y="9098"/>
                    <a:pt x="382137" y="22746"/>
                  </a:cubicBezTo>
                  <a:cubicBezTo>
                    <a:pt x="436728" y="36394"/>
                    <a:pt x="489045" y="68239"/>
                    <a:pt x="518615" y="104633"/>
                  </a:cubicBezTo>
                  <a:cubicBezTo>
                    <a:pt x="548185" y="141027"/>
                    <a:pt x="548185" y="184244"/>
                    <a:pt x="559558" y="241110"/>
                  </a:cubicBezTo>
                  <a:cubicBezTo>
                    <a:pt x="570931" y="297976"/>
                    <a:pt x="589128" y="382137"/>
                    <a:pt x="586853" y="445827"/>
                  </a:cubicBezTo>
                  <a:cubicBezTo>
                    <a:pt x="584578" y="509517"/>
                    <a:pt x="575480" y="577756"/>
                    <a:pt x="545910" y="623248"/>
                  </a:cubicBezTo>
                  <a:cubicBezTo>
                    <a:pt x="516340" y="668740"/>
                    <a:pt x="450376" y="698310"/>
                    <a:pt x="409433" y="718782"/>
                  </a:cubicBezTo>
                  <a:cubicBezTo>
                    <a:pt x="368490" y="739254"/>
                    <a:pt x="345743" y="741529"/>
                    <a:pt x="300250" y="746078"/>
                  </a:cubicBezTo>
                  <a:cubicBezTo>
                    <a:pt x="254757" y="750627"/>
                    <a:pt x="177420" y="752902"/>
                    <a:pt x="136477" y="746078"/>
                  </a:cubicBezTo>
                  <a:cubicBezTo>
                    <a:pt x="95534" y="739254"/>
                    <a:pt x="54591" y="705134"/>
                    <a:pt x="54591" y="705134"/>
                  </a:cubicBezTo>
                  <a:lnTo>
                    <a:pt x="0" y="677839"/>
                  </a:lnTo>
                </a:path>
              </a:pathLst>
            </a:cu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203848" y="3501008"/>
              <a:ext cx="435079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Si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230240" y="3501008"/>
              <a:ext cx="435079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Si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382368" y="3501008"/>
              <a:ext cx="500048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Sa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3501008"/>
              <a:ext cx="500048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Sa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355975" y="2348880"/>
              <a:ext cx="556059" cy="409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fr-FR" sz="1050" baseline="-25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fr-FR" sz="105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.f</a:t>
              </a:r>
              <a:endParaRPr lang="fr-FR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950912" y="0"/>
            <a:ext cx="82296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fr-FR" sz="3200" u="none" dirty="0">
                <a:latin typeface="Arial" charset="0"/>
              </a:rPr>
              <a:t>Modèle de (dé)croissance en temps discret: écriture matricielle</a:t>
            </a:r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-2129240" y="3772271"/>
            <a:ext cx="5221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matrices de Leslie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40766" y="1557339"/>
            <a:ext cx="3527778" cy="1430337"/>
          </a:xfrm>
        </p:spPr>
        <p:txBody>
          <a:bodyPr/>
          <a:lstStyle/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N1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s</a:t>
            </a:r>
            <a:r>
              <a:rPr lang="fr-FR" sz="2000" baseline="-25000" dirty="0" smtClean="0">
                <a:latin typeface="Arial" charset="0"/>
              </a:rPr>
              <a:t>0</a:t>
            </a:r>
            <a:r>
              <a:rPr lang="fr-FR" sz="2000" dirty="0" smtClean="0">
                <a:latin typeface="Arial" charset="0"/>
              </a:rPr>
              <a:t>.f.N4</a:t>
            </a:r>
            <a:r>
              <a:rPr lang="fr-FR" sz="2000" baseline="-25000" dirty="0" smtClean="0">
                <a:latin typeface="Arial" charset="0"/>
              </a:rPr>
              <a:t>t</a:t>
            </a: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N2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err="1" smtClean="0">
                <a:latin typeface="Arial" charset="0"/>
              </a:rPr>
              <a:t>si.N1</a:t>
            </a:r>
            <a:r>
              <a:rPr lang="fr-FR" sz="2000" baseline="-25000" dirty="0" err="1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N3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err="1" smtClean="0">
                <a:latin typeface="Arial" charset="0"/>
              </a:rPr>
              <a:t>si.N2</a:t>
            </a:r>
            <a:r>
              <a:rPr lang="fr-FR" sz="2000" baseline="-25000" dirty="0" err="1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r>
              <a:rPr lang="fr-FR" sz="2000" dirty="0" smtClean="0">
                <a:latin typeface="Arial" charset="0"/>
              </a:rPr>
              <a:t>N4</a:t>
            </a:r>
            <a:r>
              <a:rPr lang="fr-FR" sz="2000" baseline="-25000" dirty="0" smtClean="0">
                <a:latin typeface="Arial" charset="0"/>
              </a:rPr>
              <a:t>t+1</a:t>
            </a:r>
            <a:r>
              <a:rPr lang="fr-FR" sz="2000" dirty="0" smtClean="0">
                <a:latin typeface="Arial" charset="0"/>
              </a:rPr>
              <a:t> = </a:t>
            </a:r>
            <a:r>
              <a:rPr lang="fr-FR" sz="2000" dirty="0" err="1" smtClean="0">
                <a:latin typeface="Arial" charset="0"/>
              </a:rPr>
              <a:t>sa.N3</a:t>
            </a:r>
            <a:r>
              <a:rPr lang="fr-FR" sz="2000" baseline="-25000" dirty="0" err="1" smtClean="0">
                <a:latin typeface="Arial" charset="0"/>
              </a:rPr>
              <a:t>t</a:t>
            </a:r>
            <a:r>
              <a:rPr lang="fr-FR" sz="2000" dirty="0" smtClean="0">
                <a:latin typeface="Arial" charset="0"/>
              </a:rPr>
              <a:t> + </a:t>
            </a:r>
            <a:r>
              <a:rPr lang="fr-FR" sz="2000" dirty="0" err="1" smtClean="0">
                <a:latin typeface="Arial" charset="0"/>
              </a:rPr>
              <a:t>sa.N4</a:t>
            </a:r>
            <a:r>
              <a:rPr lang="fr-FR" sz="2000" baseline="-25000" dirty="0" err="1" smtClean="0">
                <a:latin typeface="Arial" charset="0"/>
              </a:rPr>
              <a:t>t</a:t>
            </a:r>
            <a:endParaRPr lang="fr-FR" sz="2000" baseline="-25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  <a:p>
            <a:pPr defTabSz="914400">
              <a:lnSpc>
                <a:spcPct val="90000"/>
              </a:lnSpc>
            </a:pPr>
            <a:endParaRPr lang="fr-FR" sz="2000" dirty="0" smtClean="0">
              <a:latin typeface="Arial" charset="0"/>
            </a:endParaRPr>
          </a:p>
        </p:txBody>
      </p:sp>
      <p:sp>
        <p:nvSpPr>
          <p:cNvPr id="57351" name="AutoShape 8"/>
          <p:cNvSpPr>
            <a:spLocks noChangeArrowheads="1"/>
          </p:cNvSpPr>
          <p:nvPr/>
        </p:nvSpPr>
        <p:spPr bwMode="auto">
          <a:xfrm>
            <a:off x="4752611" y="2052639"/>
            <a:ext cx="1080911" cy="358775"/>
          </a:xfrm>
          <a:prstGeom prst="rightArrow">
            <a:avLst>
              <a:gd name="adj1" fmla="val 50000"/>
              <a:gd name="adj2" fmla="val 84735"/>
            </a:avLst>
          </a:prstGeom>
          <a:solidFill>
            <a:srgbClr val="37F80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051279" y="3140968"/>
            <a:ext cx="5686778" cy="3168650"/>
            <a:chOff x="995" y="2296"/>
            <a:chExt cx="4030" cy="1996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995" y="2296"/>
              <a:ext cx="3726" cy="1996"/>
              <a:chOff x="68" y="2201"/>
              <a:chExt cx="3312" cy="1996"/>
            </a:xfrm>
          </p:grpSpPr>
          <p:sp>
            <p:nvSpPr>
              <p:cNvPr id="57358" name="Text Box 10"/>
              <p:cNvSpPr txBox="1">
                <a:spLocks noChangeArrowheads="1"/>
              </p:cNvSpPr>
              <p:nvPr/>
            </p:nvSpPr>
            <p:spPr bwMode="auto">
              <a:xfrm>
                <a:off x="1429" y="2555"/>
                <a:ext cx="1451" cy="11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2000" u="none" dirty="0">
                    <a:latin typeface="Arial" charset="0"/>
                  </a:rPr>
                  <a:t>0  0  0  </a:t>
                </a:r>
                <a:r>
                  <a:rPr lang="fr-FR" sz="2000" u="none" dirty="0" smtClean="0">
                    <a:latin typeface="Arial" charset="0"/>
                  </a:rPr>
                  <a:t>s</a:t>
                </a:r>
                <a:r>
                  <a:rPr lang="fr-FR" sz="2000" u="none" baseline="-25000" dirty="0" smtClean="0">
                    <a:latin typeface="Arial" charset="0"/>
                  </a:rPr>
                  <a:t>0</a:t>
                </a:r>
                <a:r>
                  <a:rPr lang="fr-FR" sz="2000" u="none" dirty="0" smtClean="0">
                    <a:latin typeface="Arial" charset="0"/>
                  </a:rPr>
                  <a:t>.f</a:t>
                </a:r>
                <a:endParaRPr lang="fr-FR" sz="2000" u="none" dirty="0">
                  <a:latin typeface="Arial" charset="0"/>
                </a:endParaRP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lang="fr-FR" sz="2000" u="none" dirty="0">
                    <a:latin typeface="Arial" charset="0"/>
                  </a:rPr>
                  <a:t>si  0  0  0 </a:t>
                </a: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lang="fr-FR" sz="2000" u="none" dirty="0">
                    <a:latin typeface="Arial" charset="0"/>
                  </a:rPr>
                  <a:t>0  si  0  0</a:t>
                </a:r>
              </a:p>
              <a:p>
                <a:pPr algn="l" eaLnBrk="1" hangingPunct="1">
                  <a:spcBef>
                    <a:spcPct val="50000"/>
                  </a:spcBef>
                </a:pPr>
                <a:r>
                  <a:rPr lang="fr-FR" sz="2000" u="none" dirty="0">
                    <a:latin typeface="Arial" charset="0"/>
                  </a:rPr>
                  <a:t>0  0  sa </a:t>
                </a:r>
                <a:r>
                  <a:rPr lang="fr-FR" sz="2000" u="none" dirty="0" err="1">
                    <a:latin typeface="Arial" charset="0"/>
                  </a:rPr>
                  <a:t>sa</a:t>
                </a:r>
                <a:endParaRPr lang="fr-FR" sz="2000" u="none" dirty="0">
                  <a:latin typeface="Arial" charset="0"/>
                </a:endParaRPr>
              </a:p>
            </p:txBody>
          </p:sp>
          <p:sp>
            <p:nvSpPr>
              <p:cNvPr id="57359" name="Text Box 11"/>
              <p:cNvSpPr txBox="1">
                <a:spLocks noChangeArrowheads="1"/>
              </p:cNvSpPr>
              <p:nvPr/>
            </p:nvSpPr>
            <p:spPr bwMode="auto">
              <a:xfrm>
                <a:off x="295" y="2568"/>
                <a:ext cx="1724" cy="1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N1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N2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N3	   =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N4</a:t>
                </a:r>
              </a:p>
              <a:p>
                <a:pPr algn="l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fr-FR" u="none" dirty="0">
                  <a:latin typeface="Arial" charset="0"/>
                </a:endParaRPr>
              </a:p>
            </p:txBody>
          </p:sp>
          <p:sp>
            <p:nvSpPr>
              <p:cNvPr id="57360" name="Text Box 12"/>
              <p:cNvSpPr txBox="1">
                <a:spLocks noChangeArrowheads="1"/>
              </p:cNvSpPr>
              <p:nvPr/>
            </p:nvSpPr>
            <p:spPr bwMode="auto">
              <a:xfrm>
                <a:off x="2517" y="2568"/>
                <a:ext cx="544" cy="14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N1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N2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N3</a:t>
                </a:r>
              </a:p>
              <a:p>
                <a:pPr algn="l" eaLnBrk="1" hangingPunct="1">
                  <a:lnSpc>
                    <a:spcPct val="150000"/>
                  </a:lnSpc>
                </a:pPr>
                <a:r>
                  <a:rPr lang="fr-FR" u="none" dirty="0">
                    <a:latin typeface="Arial" charset="0"/>
                  </a:rPr>
                  <a:t>N4</a:t>
                </a:r>
              </a:p>
              <a:p>
                <a:pPr algn="l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endParaRPr lang="fr-FR" u="none" dirty="0">
                  <a:latin typeface="Arial" charset="0"/>
                </a:endParaRPr>
              </a:p>
            </p:txBody>
          </p:sp>
          <p:sp>
            <p:nvSpPr>
              <p:cNvPr id="57361" name="Text Box 13"/>
              <p:cNvSpPr txBox="1">
                <a:spLocks noChangeArrowheads="1"/>
              </p:cNvSpPr>
              <p:nvPr/>
            </p:nvSpPr>
            <p:spPr bwMode="auto">
              <a:xfrm>
                <a:off x="1519" y="3793"/>
                <a:ext cx="140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1800" u="none" dirty="0">
                    <a:latin typeface="Arial" charset="0"/>
                  </a:rPr>
                  <a:t>Matrice (</a:t>
                </a:r>
                <a:r>
                  <a:rPr lang="fr-FR" sz="1800" u="none" dirty="0" smtClean="0">
                    <a:latin typeface="Arial" charset="0"/>
                  </a:rPr>
                  <a:t>carrée) </a:t>
                </a:r>
                <a:r>
                  <a:rPr lang="fr-FR" sz="1800" u="none" dirty="0">
                    <a:latin typeface="Arial" charset="0"/>
                  </a:rPr>
                  <a:t>de transition</a:t>
                </a:r>
              </a:p>
            </p:txBody>
          </p:sp>
          <p:sp>
            <p:nvSpPr>
              <p:cNvPr id="57362" name="Text Box 14"/>
              <p:cNvSpPr txBox="1">
                <a:spLocks noChangeArrowheads="1"/>
              </p:cNvSpPr>
              <p:nvPr/>
            </p:nvSpPr>
            <p:spPr bwMode="auto">
              <a:xfrm>
                <a:off x="68" y="3793"/>
                <a:ext cx="907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1800" u="none">
                    <a:latin typeface="Arial" charset="0"/>
                  </a:rPr>
                  <a:t>Vecteur de population</a:t>
                </a:r>
              </a:p>
            </p:txBody>
          </p:sp>
          <p:sp>
            <p:nvSpPr>
              <p:cNvPr id="57363" name="AutoShape 15"/>
              <p:cNvSpPr>
                <a:spLocks noChangeArrowheads="1"/>
              </p:cNvSpPr>
              <p:nvPr/>
            </p:nvSpPr>
            <p:spPr bwMode="auto">
              <a:xfrm>
                <a:off x="1383" y="2478"/>
                <a:ext cx="953" cy="1179"/>
              </a:xfrm>
              <a:prstGeom prst="bracketPair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fr-FR" sz="1800" b="1" u="none">
                  <a:latin typeface="Arial" charset="0"/>
                </a:endParaRPr>
              </a:p>
            </p:txBody>
          </p:sp>
          <p:sp>
            <p:nvSpPr>
              <p:cNvPr id="57364" name="AutoShape 16"/>
              <p:cNvSpPr>
                <a:spLocks noChangeArrowheads="1"/>
              </p:cNvSpPr>
              <p:nvPr/>
            </p:nvSpPr>
            <p:spPr bwMode="auto">
              <a:xfrm>
                <a:off x="249" y="2523"/>
                <a:ext cx="499" cy="1134"/>
              </a:xfrm>
              <a:prstGeom prst="bracketPair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7365" name="AutoShape 17"/>
              <p:cNvSpPr>
                <a:spLocks noChangeArrowheads="1"/>
              </p:cNvSpPr>
              <p:nvPr/>
            </p:nvSpPr>
            <p:spPr bwMode="auto">
              <a:xfrm>
                <a:off x="2472" y="2523"/>
                <a:ext cx="499" cy="1134"/>
              </a:xfrm>
              <a:prstGeom prst="bracketPair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57366" name="Text Box 18"/>
              <p:cNvSpPr txBox="1">
                <a:spLocks noChangeArrowheads="1"/>
              </p:cNvSpPr>
              <p:nvPr/>
            </p:nvSpPr>
            <p:spPr bwMode="auto">
              <a:xfrm>
                <a:off x="748" y="3475"/>
                <a:ext cx="40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1800" b="1" u="none">
                    <a:latin typeface="Arial" charset="0"/>
                  </a:rPr>
                  <a:t>t+1</a:t>
                </a:r>
              </a:p>
            </p:txBody>
          </p:sp>
          <p:sp>
            <p:nvSpPr>
              <p:cNvPr id="57367" name="Text Box 19"/>
              <p:cNvSpPr txBox="1">
                <a:spLocks noChangeArrowheads="1"/>
              </p:cNvSpPr>
              <p:nvPr/>
            </p:nvSpPr>
            <p:spPr bwMode="auto">
              <a:xfrm>
                <a:off x="2971" y="3475"/>
                <a:ext cx="409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1800" b="1" u="none">
                    <a:latin typeface="Arial" charset="0"/>
                  </a:rPr>
                  <a:t>t</a:t>
                </a:r>
              </a:p>
            </p:txBody>
          </p:sp>
          <p:sp>
            <p:nvSpPr>
              <p:cNvPr id="57368" name="Text Box 20"/>
              <p:cNvSpPr txBox="1">
                <a:spLocks noChangeArrowheads="1"/>
              </p:cNvSpPr>
              <p:nvPr/>
            </p:nvSpPr>
            <p:spPr bwMode="auto">
              <a:xfrm>
                <a:off x="113" y="2201"/>
                <a:ext cx="131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eaLnBrk="1" hangingPunct="1">
                  <a:spcBef>
                    <a:spcPct val="50000"/>
                  </a:spcBef>
                </a:pPr>
                <a:r>
                  <a:rPr lang="fr-FR" sz="1800">
                    <a:latin typeface="Arial" charset="0"/>
                  </a:rPr>
                  <a:t>Soit :</a:t>
                </a:r>
              </a:p>
            </p:txBody>
          </p:sp>
        </p:grpSp>
        <p:sp>
          <p:nvSpPr>
            <p:cNvPr id="57354" name="AutoShape 22"/>
            <p:cNvSpPr>
              <a:spLocks noChangeArrowheads="1"/>
            </p:cNvSpPr>
            <p:nvPr/>
          </p:nvSpPr>
          <p:spPr bwMode="auto">
            <a:xfrm>
              <a:off x="4413" y="3113"/>
              <a:ext cx="612" cy="136"/>
            </a:xfrm>
            <a:prstGeom prst="leftRightArrow">
              <a:avLst>
                <a:gd name="adj1" fmla="val 50000"/>
                <a:gd name="adj2" fmla="val 9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4" name="Groupe 24"/>
          <p:cNvGrpSpPr/>
          <p:nvPr/>
        </p:nvGrpSpPr>
        <p:grpSpPr>
          <a:xfrm>
            <a:off x="1235838" y="1556792"/>
            <a:ext cx="3552186" cy="1050237"/>
            <a:chOff x="2483768" y="2227866"/>
            <a:chExt cx="4964544" cy="1695479"/>
          </a:xfrm>
        </p:grpSpPr>
        <p:sp>
          <p:nvSpPr>
            <p:cNvPr id="26" name="Ellipse 25"/>
            <p:cNvSpPr/>
            <p:nvPr/>
          </p:nvSpPr>
          <p:spPr>
            <a:xfrm>
              <a:off x="248376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N1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356388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N2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464400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N3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Ellipse 28"/>
            <p:cNvSpPr/>
            <p:nvPr/>
          </p:nvSpPr>
          <p:spPr>
            <a:xfrm>
              <a:off x="5724128" y="2996952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1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N4</a:t>
              </a:r>
              <a:endParaRPr lang="fr-FR" sz="11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0" name="Connecteur droit avec flèche 29"/>
            <p:cNvCxnSpPr>
              <a:stCxn id="26" idx="6"/>
              <a:endCxn id="27" idx="2"/>
            </p:cNvCxnSpPr>
            <p:nvPr/>
          </p:nvCxnSpPr>
          <p:spPr>
            <a:xfrm>
              <a:off x="3203848" y="3356992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/>
            <p:nvPr/>
          </p:nvCxnSpPr>
          <p:spPr>
            <a:xfrm>
              <a:off x="4283968" y="3352800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5364088" y="3352800"/>
              <a:ext cx="3600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Forme libre 32"/>
            <p:cNvSpPr/>
            <p:nvPr/>
          </p:nvSpPr>
          <p:spPr>
            <a:xfrm>
              <a:off x="2975212" y="2227866"/>
              <a:ext cx="3057098" cy="762000"/>
            </a:xfrm>
            <a:custGeom>
              <a:avLst/>
              <a:gdLst>
                <a:gd name="connsiteX0" fmla="*/ 3057098 w 3057098"/>
                <a:gd name="connsiteY0" fmla="*/ 762000 h 762000"/>
                <a:gd name="connsiteX1" fmla="*/ 2825087 w 3057098"/>
                <a:gd name="connsiteY1" fmla="*/ 502692 h 762000"/>
                <a:gd name="connsiteX2" fmla="*/ 2388358 w 3057098"/>
                <a:gd name="connsiteY2" fmla="*/ 202442 h 762000"/>
                <a:gd name="connsiteX3" fmla="*/ 1624084 w 3057098"/>
                <a:gd name="connsiteY3" fmla="*/ 25021 h 762000"/>
                <a:gd name="connsiteX4" fmla="*/ 941695 w 3057098"/>
                <a:gd name="connsiteY4" fmla="*/ 52316 h 762000"/>
                <a:gd name="connsiteX5" fmla="*/ 382137 w 3057098"/>
                <a:gd name="connsiteY5" fmla="*/ 257033 h 762000"/>
                <a:gd name="connsiteX6" fmla="*/ 0 w 3057098"/>
                <a:gd name="connsiteY6" fmla="*/ 63917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57098" h="762000">
                  <a:moveTo>
                    <a:pt x="3057098" y="762000"/>
                  </a:moveTo>
                  <a:cubicBezTo>
                    <a:pt x="2996821" y="678976"/>
                    <a:pt x="2936544" y="595952"/>
                    <a:pt x="2825087" y="502692"/>
                  </a:cubicBezTo>
                  <a:cubicBezTo>
                    <a:pt x="2713630" y="409432"/>
                    <a:pt x="2588525" y="282054"/>
                    <a:pt x="2388358" y="202442"/>
                  </a:cubicBezTo>
                  <a:cubicBezTo>
                    <a:pt x="2188191" y="122830"/>
                    <a:pt x="1865195" y="50042"/>
                    <a:pt x="1624084" y="25021"/>
                  </a:cubicBezTo>
                  <a:cubicBezTo>
                    <a:pt x="1382974" y="0"/>
                    <a:pt x="1148686" y="13647"/>
                    <a:pt x="941695" y="52316"/>
                  </a:cubicBezTo>
                  <a:cubicBezTo>
                    <a:pt x="734704" y="90985"/>
                    <a:pt x="539086" y="159224"/>
                    <a:pt x="382137" y="257033"/>
                  </a:cubicBezTo>
                  <a:cubicBezTo>
                    <a:pt x="225188" y="354842"/>
                    <a:pt x="112594" y="497006"/>
                    <a:pt x="0" y="639170"/>
                  </a:cubicBezTo>
                </a:path>
              </a:pathLst>
            </a:cu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34" name="Forme libre 33"/>
            <p:cNvSpPr/>
            <p:nvPr/>
          </p:nvSpPr>
          <p:spPr>
            <a:xfrm>
              <a:off x="6359857" y="2993409"/>
              <a:ext cx="589128" cy="752902"/>
            </a:xfrm>
            <a:custGeom>
              <a:avLst/>
              <a:gdLst>
                <a:gd name="connsiteX0" fmla="*/ 54591 w 589128"/>
                <a:gd name="connsiteY0" fmla="*/ 159224 h 752902"/>
                <a:gd name="connsiteX1" fmla="*/ 191068 w 589128"/>
                <a:gd name="connsiteY1" fmla="*/ 22746 h 752902"/>
                <a:gd name="connsiteX2" fmla="*/ 382137 w 589128"/>
                <a:gd name="connsiteY2" fmla="*/ 22746 h 752902"/>
                <a:gd name="connsiteX3" fmla="*/ 518615 w 589128"/>
                <a:gd name="connsiteY3" fmla="*/ 104633 h 752902"/>
                <a:gd name="connsiteX4" fmla="*/ 559558 w 589128"/>
                <a:gd name="connsiteY4" fmla="*/ 241110 h 752902"/>
                <a:gd name="connsiteX5" fmla="*/ 586853 w 589128"/>
                <a:gd name="connsiteY5" fmla="*/ 445827 h 752902"/>
                <a:gd name="connsiteX6" fmla="*/ 545910 w 589128"/>
                <a:gd name="connsiteY6" fmla="*/ 623248 h 752902"/>
                <a:gd name="connsiteX7" fmla="*/ 409433 w 589128"/>
                <a:gd name="connsiteY7" fmla="*/ 718782 h 752902"/>
                <a:gd name="connsiteX8" fmla="*/ 300250 w 589128"/>
                <a:gd name="connsiteY8" fmla="*/ 746078 h 752902"/>
                <a:gd name="connsiteX9" fmla="*/ 136477 w 589128"/>
                <a:gd name="connsiteY9" fmla="*/ 746078 h 752902"/>
                <a:gd name="connsiteX10" fmla="*/ 54591 w 589128"/>
                <a:gd name="connsiteY10" fmla="*/ 705134 h 752902"/>
                <a:gd name="connsiteX11" fmla="*/ 0 w 589128"/>
                <a:gd name="connsiteY11" fmla="*/ 677839 h 75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128" h="752902">
                  <a:moveTo>
                    <a:pt x="54591" y="159224"/>
                  </a:moveTo>
                  <a:cubicBezTo>
                    <a:pt x="95534" y="102358"/>
                    <a:pt x="136477" y="45492"/>
                    <a:pt x="191068" y="22746"/>
                  </a:cubicBezTo>
                  <a:cubicBezTo>
                    <a:pt x="245659" y="0"/>
                    <a:pt x="327546" y="9098"/>
                    <a:pt x="382137" y="22746"/>
                  </a:cubicBezTo>
                  <a:cubicBezTo>
                    <a:pt x="436728" y="36394"/>
                    <a:pt x="489045" y="68239"/>
                    <a:pt x="518615" y="104633"/>
                  </a:cubicBezTo>
                  <a:cubicBezTo>
                    <a:pt x="548185" y="141027"/>
                    <a:pt x="548185" y="184244"/>
                    <a:pt x="559558" y="241110"/>
                  </a:cubicBezTo>
                  <a:cubicBezTo>
                    <a:pt x="570931" y="297976"/>
                    <a:pt x="589128" y="382137"/>
                    <a:pt x="586853" y="445827"/>
                  </a:cubicBezTo>
                  <a:cubicBezTo>
                    <a:pt x="584578" y="509517"/>
                    <a:pt x="575480" y="577756"/>
                    <a:pt x="545910" y="623248"/>
                  </a:cubicBezTo>
                  <a:cubicBezTo>
                    <a:pt x="516340" y="668740"/>
                    <a:pt x="450376" y="698310"/>
                    <a:pt x="409433" y="718782"/>
                  </a:cubicBezTo>
                  <a:cubicBezTo>
                    <a:pt x="368490" y="739254"/>
                    <a:pt x="345743" y="741529"/>
                    <a:pt x="300250" y="746078"/>
                  </a:cubicBezTo>
                  <a:cubicBezTo>
                    <a:pt x="254757" y="750627"/>
                    <a:pt x="177420" y="752902"/>
                    <a:pt x="136477" y="746078"/>
                  </a:cubicBezTo>
                  <a:cubicBezTo>
                    <a:pt x="95534" y="739254"/>
                    <a:pt x="54591" y="705134"/>
                    <a:pt x="54591" y="705134"/>
                  </a:cubicBezTo>
                  <a:lnTo>
                    <a:pt x="0" y="677839"/>
                  </a:lnTo>
                </a:path>
              </a:pathLst>
            </a:custGeom>
            <a:ln w="22225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sz="1050"/>
            </a:p>
          </p:txBody>
        </p:sp>
        <p:sp>
          <p:nvSpPr>
            <p:cNvPr id="35" name="ZoneTexte 34"/>
            <p:cNvSpPr txBox="1"/>
            <p:nvPr/>
          </p:nvSpPr>
          <p:spPr>
            <a:xfrm>
              <a:off x="3203848" y="3501008"/>
              <a:ext cx="435079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Si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4230240" y="3501008"/>
              <a:ext cx="435079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Si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382368" y="3501008"/>
              <a:ext cx="500048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Sa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6948264" y="3501008"/>
              <a:ext cx="500048" cy="422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Sa</a:t>
              </a:r>
              <a:endParaRPr lang="fr-FR" sz="105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4355975" y="2348880"/>
              <a:ext cx="556059" cy="409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5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S</a:t>
              </a:r>
              <a:r>
                <a:rPr lang="fr-FR" sz="1050" baseline="-2500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0</a:t>
              </a:r>
              <a:r>
                <a:rPr lang="fr-FR" sz="1050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.f</a:t>
              </a:r>
              <a:endParaRPr lang="fr-FR" sz="105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0" name="Rectangle 2"/>
          <p:cNvSpPr>
            <a:spLocks noChangeArrowheads="1"/>
          </p:cNvSpPr>
          <p:nvPr/>
        </p:nvSpPr>
        <p:spPr bwMode="auto">
          <a:xfrm>
            <a:off x="950912" y="0"/>
            <a:ext cx="82296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fr-FR" sz="3200" u="none" dirty="0">
                <a:latin typeface="Arial" charset="0"/>
              </a:rPr>
              <a:t>Modèle de (dé)croissance en temps discret: écriture matricielle</a:t>
            </a:r>
          </a:p>
        </p:txBody>
      </p:sp>
      <p:sp>
        <p:nvSpPr>
          <p:cNvPr id="41" name="Rectangle 21"/>
          <p:cNvSpPr>
            <a:spLocks noChangeArrowheads="1"/>
          </p:cNvSpPr>
          <p:nvPr/>
        </p:nvSpPr>
        <p:spPr bwMode="auto">
          <a:xfrm>
            <a:off x="6812844" y="3861048"/>
            <a:ext cx="233115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/>
            <a:r>
              <a:rPr lang="fr-FR" sz="2400" b="1" u="none" dirty="0">
                <a:latin typeface="Arial" charset="0"/>
              </a:rPr>
              <a:t> </a:t>
            </a:r>
            <a:r>
              <a:rPr lang="fr-FR" sz="2400" b="1" dirty="0" smtClean="0">
                <a:latin typeface="Arial" charset="0"/>
              </a:rPr>
              <a:t>N(t+1)= A.N(t)</a:t>
            </a:r>
          </a:p>
          <a:p>
            <a:pPr algn="l" eaLnBrk="1" hangingPunct="1"/>
            <a:endParaRPr lang="fr-FR" sz="2400" b="1" u="none" dirty="0" smtClean="0">
              <a:latin typeface="Arial" charset="0"/>
            </a:endParaRPr>
          </a:p>
          <a:p>
            <a:pPr algn="l" eaLnBrk="1" hangingPunct="1"/>
            <a:r>
              <a:rPr lang="fr-FR" sz="2400" b="1" u="none" dirty="0" smtClean="0">
                <a:latin typeface="Arial" charset="0"/>
              </a:rPr>
              <a:t>N(t+1</a:t>
            </a:r>
            <a:r>
              <a:rPr lang="fr-FR" sz="2400" b="1" u="none" dirty="0">
                <a:latin typeface="Arial" charset="0"/>
              </a:rPr>
              <a:t>)= </a:t>
            </a:r>
            <a:r>
              <a:rPr lang="el-GR" sz="2400" b="1" u="none" dirty="0">
                <a:latin typeface="Arial" charset="0"/>
              </a:rPr>
              <a:t>λ</a:t>
            </a:r>
            <a:r>
              <a:rPr lang="fr-FR" sz="2400" b="1" u="none" dirty="0">
                <a:latin typeface="Arial" charset="0"/>
              </a:rPr>
              <a:t>.N(t</a:t>
            </a:r>
            <a:r>
              <a:rPr lang="fr-FR" sz="2400" b="1" u="none" dirty="0" smtClean="0">
                <a:latin typeface="Arial" charset="0"/>
              </a:rPr>
              <a:t>)</a:t>
            </a:r>
            <a:endParaRPr lang="fr-FR" sz="2400" b="1" u="none" dirty="0">
              <a:latin typeface="Arial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 rot="16200000">
            <a:off x="-2129240" y="3772271"/>
            <a:ext cx="5221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matrices de Leslie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17600" y="1557338"/>
            <a:ext cx="6908800" cy="4114800"/>
          </a:xfrm>
        </p:spPr>
        <p:txBody>
          <a:bodyPr/>
          <a:lstStyle/>
          <a:p>
            <a:pPr defTabSz="914400"/>
            <a:r>
              <a:rPr lang="fr-FR" smtClean="0">
                <a:latin typeface="Arial" charset="0"/>
              </a:rPr>
              <a:t>Matrice de Leslie</a:t>
            </a:r>
          </a:p>
          <a:p>
            <a:pPr defTabSz="914400">
              <a:buFontTx/>
              <a:buNone/>
            </a:pPr>
            <a:endParaRPr lang="fr-FR" smtClean="0">
              <a:latin typeface="Arial" charset="0"/>
            </a:endParaRP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4932040" y="1700808"/>
            <a:ext cx="460868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u="none" dirty="0">
                <a:latin typeface="Arial" charset="0"/>
              </a:rPr>
              <a:t>(1945) : Matrice de population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56356" y="1916114"/>
            <a:ext cx="7200900" cy="3151188"/>
            <a:chOff x="476" y="1207"/>
            <a:chExt cx="4536" cy="1985"/>
          </a:xfrm>
        </p:grpSpPr>
        <p:sp>
          <p:nvSpPr>
            <p:cNvPr id="59403" name="Text Box 6"/>
            <p:cNvSpPr txBox="1">
              <a:spLocks noChangeArrowheads="1"/>
            </p:cNvSpPr>
            <p:nvPr/>
          </p:nvSpPr>
          <p:spPr bwMode="auto">
            <a:xfrm>
              <a:off x="1792" y="1389"/>
              <a:ext cx="3220" cy="1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el-GR" sz="2400" u="none" dirty="0">
                  <a:latin typeface="Arial" charset="0"/>
                  <a:cs typeface="Times New Roman" pitchFamily="18" charset="0"/>
                </a:rPr>
                <a:t>σ</a:t>
              </a:r>
              <a:r>
                <a:rPr lang="fr-FR" sz="2400" u="none" dirty="0">
                  <a:latin typeface="Arial" charset="0"/>
                  <a:cs typeface="Times New Roman" pitchFamily="18" charset="0"/>
                </a:rPr>
                <a:t>.s</a:t>
              </a:r>
              <a:r>
                <a:rPr lang="fr-FR" sz="2400" u="none" baseline="-25000" dirty="0">
                  <a:latin typeface="Arial" charset="0"/>
                  <a:cs typeface="Times New Roman" pitchFamily="18" charset="0"/>
                </a:rPr>
                <a:t>0</a:t>
              </a:r>
              <a:r>
                <a:rPr lang="fr-FR" sz="2400" u="none" dirty="0">
                  <a:latin typeface="Arial" charset="0"/>
                  <a:cs typeface="Times New Roman" pitchFamily="18" charset="0"/>
                </a:rPr>
                <a:t>.f</a:t>
              </a:r>
              <a:r>
                <a:rPr lang="fr-FR" sz="2400" u="none" baseline="-25000" dirty="0">
                  <a:latin typeface="Arial" charset="0"/>
                  <a:cs typeface="Times New Roman" pitchFamily="18" charset="0"/>
                </a:rPr>
                <a:t>1</a:t>
              </a:r>
              <a:r>
                <a:rPr lang="fr-FR" sz="2400" u="none" dirty="0">
                  <a:latin typeface="Arial" charset="0"/>
                  <a:cs typeface="Times New Roman" pitchFamily="18" charset="0"/>
                  <a:sym typeface="Wingdings" pitchFamily="2" charset="2"/>
                </a:rPr>
                <a:t>  </a:t>
              </a:r>
              <a:r>
                <a:rPr lang="fr-FR" sz="2400" b="1" u="none" dirty="0">
                  <a:latin typeface="Arial" charset="0"/>
                  <a:cs typeface="Times New Roman" pitchFamily="18" charset="0"/>
                  <a:sym typeface="Wingdings" pitchFamily="2" charset="2"/>
                </a:rPr>
                <a:t>…</a:t>
              </a:r>
              <a:r>
                <a:rPr lang="fr-FR" sz="2400" u="none" dirty="0">
                  <a:latin typeface="Arial" charset="0"/>
                  <a:cs typeface="Times New Roman" pitchFamily="18" charset="0"/>
                  <a:sym typeface="Wingdings" pitchFamily="2" charset="2"/>
                </a:rPr>
                <a:t>  </a:t>
              </a:r>
              <a:r>
                <a:rPr lang="el-GR" sz="2400" u="none" dirty="0">
                  <a:latin typeface="Arial" charset="0"/>
                </a:rPr>
                <a:t>σ</a:t>
              </a:r>
              <a:r>
                <a:rPr lang="fr-FR" sz="2400" u="none" dirty="0">
                  <a:latin typeface="Arial" charset="0"/>
                </a:rPr>
                <a:t>.s</a:t>
              </a:r>
              <a:r>
                <a:rPr lang="fr-FR" sz="2400" u="none" baseline="-25000" dirty="0">
                  <a:latin typeface="Arial" charset="0"/>
                </a:rPr>
                <a:t>0</a:t>
              </a:r>
              <a:r>
                <a:rPr lang="fr-FR" sz="2400" u="none" dirty="0">
                  <a:latin typeface="Arial" charset="0"/>
                </a:rPr>
                <a:t>.</a:t>
              </a:r>
              <a:r>
                <a:rPr lang="fr-FR" sz="2400" u="none" dirty="0" err="1">
                  <a:latin typeface="Arial" charset="0"/>
                </a:rPr>
                <a:t>f</a:t>
              </a:r>
              <a:r>
                <a:rPr lang="fr-FR" sz="2400" u="none" baseline="-25000" dirty="0" err="1">
                  <a:latin typeface="Arial" charset="0"/>
                </a:rPr>
                <a:t>k</a:t>
              </a:r>
              <a:r>
                <a:rPr lang="fr-FR" sz="2400" u="none" baseline="-25000" dirty="0">
                  <a:latin typeface="Arial" charset="0"/>
                </a:rPr>
                <a:t>-1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    </a:t>
              </a:r>
              <a:r>
                <a:rPr lang="el-GR" sz="2400" u="none" dirty="0">
                  <a:latin typeface="Arial" charset="0"/>
                </a:rPr>
                <a:t>σ</a:t>
              </a:r>
              <a:r>
                <a:rPr lang="fr-FR" sz="2400" u="none" dirty="0">
                  <a:latin typeface="Arial" charset="0"/>
                </a:rPr>
                <a:t>.s</a:t>
              </a:r>
              <a:r>
                <a:rPr lang="fr-FR" sz="2400" u="none" baseline="-25000" dirty="0">
                  <a:latin typeface="Arial" charset="0"/>
                </a:rPr>
                <a:t>0</a:t>
              </a:r>
              <a:r>
                <a:rPr lang="fr-FR" sz="2400" u="none" dirty="0">
                  <a:latin typeface="Arial" charset="0"/>
                </a:rPr>
                <a:t>.</a:t>
              </a:r>
              <a:r>
                <a:rPr lang="fr-FR" sz="2400" u="none" dirty="0" err="1">
                  <a:latin typeface="Arial" charset="0"/>
                </a:rPr>
                <a:t>f</a:t>
              </a:r>
              <a:r>
                <a:rPr lang="fr-FR" sz="2400" u="none" baseline="-25000" dirty="0" err="1">
                  <a:latin typeface="Arial" charset="0"/>
                </a:rPr>
                <a:t>k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</a:t>
              </a:r>
            </a:p>
            <a:p>
              <a:pPr algn="l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fr-FR" sz="2400" u="none" dirty="0">
                  <a:latin typeface="Arial" charset="0"/>
                  <a:sym typeface="Wingdings" pitchFamily="2" charset="2"/>
                </a:rPr>
                <a:t>    s</a:t>
              </a:r>
              <a:r>
                <a:rPr lang="fr-FR" sz="2400" u="none" baseline="-25000" dirty="0">
                  <a:latin typeface="Arial" charset="0"/>
                  <a:sym typeface="Wingdings" pitchFamily="2" charset="2"/>
                </a:rPr>
                <a:t>1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    </a:t>
              </a:r>
              <a:r>
                <a:rPr lang="fr-FR" sz="2400" b="1" u="none" dirty="0">
                  <a:latin typeface="Arial" charset="0"/>
                  <a:sym typeface="Wingdings" pitchFamily="2" charset="2"/>
                </a:rPr>
                <a:t>…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       0              0</a:t>
              </a:r>
            </a:p>
            <a:p>
              <a:pPr algn="l" eaLnBrk="1" hangingPunct="1">
                <a:lnSpc>
                  <a:spcPct val="150000"/>
                </a:lnSpc>
                <a:spcBef>
                  <a:spcPct val="50000"/>
                </a:spcBef>
              </a:pPr>
              <a:endParaRPr lang="fr-FR" sz="2400" u="none" dirty="0">
                <a:latin typeface="Arial" charset="0"/>
                <a:sym typeface="Wingdings" pitchFamily="2" charset="2"/>
              </a:endParaRPr>
            </a:p>
            <a:p>
              <a:pPr algn="l" eaLnBrk="1" hangingPunct="1">
                <a:lnSpc>
                  <a:spcPct val="150000"/>
                </a:lnSpc>
                <a:spcBef>
                  <a:spcPct val="50000"/>
                </a:spcBef>
              </a:pPr>
              <a:r>
                <a:rPr lang="fr-FR" sz="2400" u="none" dirty="0">
                  <a:latin typeface="Arial" charset="0"/>
                  <a:sym typeface="Wingdings" pitchFamily="2" charset="2"/>
                </a:rPr>
                <a:t>    0       </a:t>
              </a:r>
              <a:r>
                <a:rPr lang="fr-FR" sz="2400" b="1" u="none" dirty="0">
                  <a:latin typeface="Arial" charset="0"/>
                  <a:sym typeface="Wingdings" pitchFamily="2" charset="2"/>
                </a:rPr>
                <a:t>…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      </a:t>
              </a:r>
              <a:r>
                <a:rPr lang="fr-FR" sz="2400" u="none" dirty="0" err="1">
                  <a:latin typeface="Arial" charset="0"/>
                  <a:sym typeface="Wingdings" pitchFamily="2" charset="2"/>
                </a:rPr>
                <a:t>s</a:t>
              </a:r>
              <a:r>
                <a:rPr lang="fr-FR" sz="2400" u="none" baseline="-25000" dirty="0" err="1">
                  <a:latin typeface="Arial" charset="0"/>
                  <a:sym typeface="Wingdings" pitchFamily="2" charset="2"/>
                </a:rPr>
                <a:t>k</a:t>
              </a:r>
              <a:r>
                <a:rPr lang="fr-FR" sz="2400" u="none" baseline="-25000" dirty="0">
                  <a:latin typeface="Arial" charset="0"/>
                  <a:sym typeface="Wingdings" pitchFamily="2" charset="2"/>
                </a:rPr>
                <a:t>-1</a:t>
              </a:r>
              <a:r>
                <a:rPr lang="fr-FR" sz="2400" u="none" dirty="0">
                  <a:latin typeface="Arial" charset="0"/>
                  <a:sym typeface="Wingdings" pitchFamily="2" charset="2"/>
                </a:rPr>
                <a:t>           </a:t>
              </a:r>
              <a:r>
                <a:rPr lang="fr-FR" sz="2400" u="none" dirty="0" err="1" smtClean="0">
                  <a:latin typeface="Arial" charset="0"/>
                  <a:sym typeface="Wingdings" pitchFamily="2" charset="2"/>
                </a:rPr>
                <a:t>s</a:t>
              </a:r>
              <a:r>
                <a:rPr lang="fr-FR" sz="2400" u="none" baseline="-25000" dirty="0" err="1" smtClean="0">
                  <a:latin typeface="Arial" charset="0"/>
                  <a:sym typeface="Wingdings" pitchFamily="2" charset="2"/>
                </a:rPr>
                <a:t>k</a:t>
              </a:r>
              <a:endParaRPr lang="fr-FR" sz="2400" u="none" baseline="-25000" dirty="0">
                <a:latin typeface="Arial" charset="0"/>
                <a:sym typeface="Wingdings" pitchFamily="2" charset="2"/>
              </a:endParaRPr>
            </a:p>
          </p:txBody>
        </p:sp>
        <p:sp>
          <p:nvSpPr>
            <p:cNvPr id="59404" name="Text Box 7"/>
            <p:cNvSpPr txBox="1">
              <a:spLocks noChangeArrowheads="1"/>
            </p:cNvSpPr>
            <p:nvPr/>
          </p:nvSpPr>
          <p:spPr bwMode="auto">
            <a:xfrm>
              <a:off x="975" y="2189"/>
              <a:ext cx="172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fr-FR" sz="3200" b="1" u="none" dirty="0">
                  <a:latin typeface="Arial" charset="0"/>
                </a:rPr>
                <a:t>A</a:t>
              </a:r>
              <a:r>
                <a:rPr lang="fr-FR" u="none" dirty="0">
                  <a:latin typeface="Arial" charset="0"/>
                </a:rPr>
                <a:t>  =</a:t>
              </a:r>
            </a:p>
          </p:txBody>
        </p:sp>
        <p:sp>
          <p:nvSpPr>
            <p:cNvPr id="59405" name="AutoShape 8"/>
            <p:cNvSpPr>
              <a:spLocks noChangeArrowheads="1"/>
            </p:cNvSpPr>
            <p:nvPr/>
          </p:nvSpPr>
          <p:spPr bwMode="auto">
            <a:xfrm>
              <a:off x="1701" y="1479"/>
              <a:ext cx="2540" cy="1633"/>
            </a:xfrm>
            <a:prstGeom prst="bracketPair">
              <a:avLst>
                <a:gd name="adj" fmla="val 16667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fr-FR" sz="1800" b="1" u="none">
                <a:latin typeface="Arial" charset="0"/>
              </a:endParaRPr>
            </a:p>
          </p:txBody>
        </p:sp>
        <p:sp>
          <p:nvSpPr>
            <p:cNvPr id="59406" name="Text Box 9"/>
            <p:cNvSpPr txBox="1">
              <a:spLocks noChangeArrowheads="1"/>
            </p:cNvSpPr>
            <p:nvPr/>
          </p:nvSpPr>
          <p:spPr bwMode="auto">
            <a:xfrm>
              <a:off x="476" y="1207"/>
              <a:ext cx="131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endParaRPr lang="fr-FR" sz="1800">
                <a:latin typeface="Arial" charset="0"/>
              </a:endParaRPr>
            </a:p>
          </p:txBody>
        </p:sp>
        <p:sp>
          <p:nvSpPr>
            <p:cNvPr id="59407" name="Text Box 10"/>
            <p:cNvSpPr txBox="1">
              <a:spLocks noChangeArrowheads="1"/>
            </p:cNvSpPr>
            <p:nvPr/>
          </p:nvSpPr>
          <p:spPr bwMode="auto">
            <a:xfrm rot="5400000">
              <a:off x="2012" y="2441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fr-FR" b="1" u="none" dirty="0">
                  <a:latin typeface="Arial" charset="0"/>
                </a:rPr>
                <a:t>…</a:t>
              </a:r>
            </a:p>
          </p:txBody>
        </p:sp>
        <p:sp>
          <p:nvSpPr>
            <p:cNvPr id="59408" name="Text Box 11"/>
            <p:cNvSpPr txBox="1">
              <a:spLocks noChangeArrowheads="1"/>
            </p:cNvSpPr>
            <p:nvPr/>
          </p:nvSpPr>
          <p:spPr bwMode="auto">
            <a:xfrm rot="2996353">
              <a:off x="2551" y="2447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fr-FR" b="1" u="none" dirty="0">
                  <a:latin typeface="Arial" charset="0"/>
                </a:rPr>
                <a:t>…</a:t>
              </a:r>
            </a:p>
          </p:txBody>
        </p:sp>
        <p:sp>
          <p:nvSpPr>
            <p:cNvPr id="59409" name="Text Box 12"/>
            <p:cNvSpPr txBox="1">
              <a:spLocks noChangeArrowheads="1"/>
            </p:cNvSpPr>
            <p:nvPr/>
          </p:nvSpPr>
          <p:spPr bwMode="auto">
            <a:xfrm rot="5400000">
              <a:off x="3025" y="2461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fr-FR" b="1" u="none" dirty="0">
                  <a:latin typeface="Arial" charset="0"/>
                </a:rPr>
                <a:t>…</a:t>
              </a:r>
            </a:p>
          </p:txBody>
        </p:sp>
        <p:sp>
          <p:nvSpPr>
            <p:cNvPr id="59410" name="Text Box 13"/>
            <p:cNvSpPr txBox="1">
              <a:spLocks noChangeArrowheads="1"/>
            </p:cNvSpPr>
            <p:nvPr/>
          </p:nvSpPr>
          <p:spPr bwMode="auto">
            <a:xfrm rot="5400000">
              <a:off x="3887" y="2487"/>
              <a:ext cx="292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</a:pPr>
              <a:r>
                <a:rPr lang="fr-FR" b="1" u="none" dirty="0">
                  <a:latin typeface="Arial" charset="0"/>
                </a:rPr>
                <a:t>…</a:t>
              </a:r>
            </a:p>
          </p:txBody>
        </p:sp>
      </p:grpSp>
      <p:sp>
        <p:nvSpPr>
          <p:cNvPr id="59398" name="Text Box 18"/>
          <p:cNvSpPr txBox="1">
            <a:spLocks noChangeArrowheads="1"/>
          </p:cNvSpPr>
          <p:nvPr/>
        </p:nvSpPr>
        <p:spPr bwMode="auto">
          <a:xfrm>
            <a:off x="1403649" y="5805264"/>
            <a:ext cx="475252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sz="2000" u="none" dirty="0">
                <a:latin typeface="Arial" charset="0"/>
              </a:rPr>
              <a:t>Associé à un vecteur de population à k classes d’âge</a:t>
            </a:r>
            <a:r>
              <a:rPr lang="fr-FR" sz="2000" u="none" dirty="0" smtClean="0">
                <a:latin typeface="Arial" charset="0"/>
              </a:rPr>
              <a:t>:</a:t>
            </a:r>
            <a:endParaRPr lang="fr-FR" sz="2000" u="none" dirty="0">
              <a:latin typeface="Arial" charset="0"/>
            </a:endParaRPr>
          </a:p>
        </p:txBody>
      </p:sp>
      <p:sp>
        <p:nvSpPr>
          <p:cNvPr id="59399" name="Text Box 19"/>
          <p:cNvSpPr txBox="1">
            <a:spLocks noChangeArrowheads="1"/>
          </p:cNvSpPr>
          <p:nvPr/>
        </p:nvSpPr>
        <p:spPr bwMode="auto">
          <a:xfrm>
            <a:off x="7595545" y="5373689"/>
            <a:ext cx="1080911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sz="2000" u="none" dirty="0">
                <a:latin typeface="Times New Roman" pitchFamily="18" charset="0"/>
              </a:rPr>
              <a:t>N</a:t>
            </a:r>
            <a:r>
              <a:rPr lang="fr-FR" sz="2000" u="none" baseline="-25000" dirty="0">
                <a:latin typeface="Times New Roman" pitchFamily="18" charset="0"/>
              </a:rPr>
              <a:t>0</a:t>
            </a:r>
          </a:p>
          <a:p>
            <a:pPr algn="l" eaLnBrk="1" hangingPunct="1">
              <a:spcBef>
                <a:spcPct val="50000"/>
              </a:spcBef>
            </a:pPr>
            <a:endParaRPr lang="fr-FR" sz="2000" u="none" dirty="0">
              <a:latin typeface="Times New Roman" pitchFamily="18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fr-FR" sz="2000" u="none" dirty="0" err="1">
                <a:latin typeface="Times New Roman" pitchFamily="18" charset="0"/>
              </a:rPr>
              <a:t>N</a:t>
            </a:r>
            <a:r>
              <a:rPr lang="fr-FR" sz="2000" u="none" baseline="-25000" dirty="0" err="1">
                <a:latin typeface="Times New Roman" pitchFamily="18" charset="0"/>
              </a:rPr>
              <a:t>k</a:t>
            </a:r>
            <a:endParaRPr lang="fr-FR" sz="2000" u="none" baseline="-25000" dirty="0">
              <a:latin typeface="Times New Roman" pitchFamily="18" charset="0"/>
            </a:endParaRPr>
          </a:p>
        </p:txBody>
      </p:sp>
      <p:sp>
        <p:nvSpPr>
          <p:cNvPr id="59400" name="Text Box 20"/>
          <p:cNvSpPr txBox="1">
            <a:spLocks noChangeArrowheads="1"/>
          </p:cNvSpPr>
          <p:nvPr/>
        </p:nvSpPr>
        <p:spPr bwMode="auto">
          <a:xfrm rot="5400000">
            <a:off x="7664330" y="5800210"/>
            <a:ext cx="3587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b="1" u="none" dirty="0">
                <a:latin typeface="Arial" charset="0"/>
              </a:rPr>
              <a:t>…</a:t>
            </a:r>
          </a:p>
        </p:txBody>
      </p:sp>
      <p:sp>
        <p:nvSpPr>
          <p:cNvPr id="59401" name="AutoShape 21"/>
          <p:cNvSpPr>
            <a:spLocks noChangeArrowheads="1"/>
          </p:cNvSpPr>
          <p:nvPr/>
        </p:nvSpPr>
        <p:spPr bwMode="auto">
          <a:xfrm>
            <a:off x="7452733" y="5373688"/>
            <a:ext cx="719667" cy="12954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59402" name="AutoShape 22"/>
          <p:cNvSpPr>
            <a:spLocks noChangeArrowheads="1"/>
          </p:cNvSpPr>
          <p:nvPr/>
        </p:nvSpPr>
        <p:spPr bwMode="auto">
          <a:xfrm>
            <a:off x="2523067" y="2347913"/>
            <a:ext cx="4353278" cy="2665412"/>
          </a:xfrm>
          <a:prstGeom prst="bracketPair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950912" y="0"/>
            <a:ext cx="822960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fr-FR" sz="3200" u="none" dirty="0">
                <a:latin typeface="Arial" charset="0"/>
              </a:rPr>
              <a:t>Modèle de (dé)croissance en temps discret: écriture matricielle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444208" y="5877272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latin typeface="Arial" charset="0"/>
              </a:rPr>
              <a:t>N(t)     =</a:t>
            </a:r>
            <a:endParaRPr lang="fr-FR" dirty="0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844800" y="2348880"/>
            <a:ext cx="3743678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fr-FR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6948311" y="2348880"/>
            <a:ext cx="172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sz="1800" b="1" u="none">
                <a:solidFill>
                  <a:srgbClr val="FF0000"/>
                </a:solidFill>
                <a:latin typeface="Arial" charset="0"/>
              </a:rPr>
              <a:t>Reproduction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 rot="-3110809">
            <a:off x="4029427" y="2605738"/>
            <a:ext cx="647700" cy="304187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eaLnBrk="1" hangingPunct="1"/>
            <a:endParaRPr lang="fr-FR" sz="1800" u="none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25" name="Text Box 17"/>
          <p:cNvSpPr txBox="1">
            <a:spLocks noChangeArrowheads="1"/>
          </p:cNvSpPr>
          <p:nvPr/>
        </p:nvSpPr>
        <p:spPr bwMode="auto">
          <a:xfrm>
            <a:off x="7165622" y="4292601"/>
            <a:ext cx="19431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fr-FR" sz="1800" b="1" u="none" dirty="0">
                <a:solidFill>
                  <a:srgbClr val="0000FF"/>
                </a:solidFill>
                <a:latin typeface="Arial" charset="0"/>
              </a:rPr>
              <a:t>Survie</a:t>
            </a:r>
          </a:p>
        </p:txBody>
      </p:sp>
      <p:sp>
        <p:nvSpPr>
          <p:cNvPr id="26" name="ZoneTexte 25"/>
          <p:cNvSpPr txBox="1"/>
          <p:nvPr/>
        </p:nvSpPr>
        <p:spPr>
          <a:xfrm rot="16200000">
            <a:off x="-2129240" y="3772271"/>
            <a:ext cx="5221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matrices de Leslie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400">
              <a:buFontTx/>
              <a:buNone/>
            </a:pPr>
            <a:r>
              <a:rPr lang="fr-FR" sz="2800" dirty="0" smtClean="0">
                <a:latin typeface="Arial" charset="0"/>
              </a:rPr>
              <a:t>Modèle continu: (bactéries)</a:t>
            </a:r>
          </a:p>
          <a:p>
            <a:pPr defTabSz="914400">
              <a:buFontTx/>
              <a:buNone/>
            </a:pPr>
            <a:r>
              <a:rPr lang="el-GR" sz="2400" dirty="0" smtClean="0">
                <a:latin typeface="Arial" charset="0"/>
                <a:cs typeface="Arial" charset="0"/>
              </a:rPr>
              <a:t>λ</a:t>
            </a:r>
            <a:r>
              <a:rPr lang="fr-FR" sz="2400" dirty="0" smtClean="0">
                <a:latin typeface="Arial" charset="0"/>
                <a:cs typeface="Arial" charset="0"/>
              </a:rPr>
              <a:t> = e</a:t>
            </a:r>
            <a:r>
              <a:rPr lang="fr-FR" sz="2400" baseline="30000" dirty="0" smtClean="0">
                <a:latin typeface="Arial" charset="0"/>
                <a:cs typeface="Arial" charset="0"/>
              </a:rPr>
              <a:t>(r)</a:t>
            </a:r>
            <a:r>
              <a:rPr lang="fr-FR" sz="2400" dirty="0" smtClean="0">
                <a:latin typeface="Arial" charset="0"/>
                <a:cs typeface="Arial" charset="0"/>
              </a:rPr>
              <a:t> avec </a:t>
            </a:r>
            <a:r>
              <a:rPr lang="fr-FR" sz="2400" i="1" dirty="0" smtClean="0">
                <a:latin typeface="Arial" charset="0"/>
                <a:cs typeface="Arial" charset="0"/>
              </a:rPr>
              <a:t>r taux accroissement</a:t>
            </a:r>
          </a:p>
          <a:p>
            <a:pPr defTabSz="914400">
              <a:buFontTx/>
              <a:buNone/>
            </a:pPr>
            <a:r>
              <a:rPr lang="fr-FR" sz="2400" dirty="0" smtClean="0">
                <a:latin typeface="Arial" charset="0"/>
                <a:cs typeface="Arial" charset="0"/>
              </a:rPr>
              <a:t>r = b – m  </a:t>
            </a:r>
            <a:r>
              <a:rPr lang="fr-FR" sz="2400" i="1" dirty="0" smtClean="0">
                <a:latin typeface="Arial" charset="0"/>
                <a:cs typeface="Arial" charset="0"/>
              </a:rPr>
              <a:t>(naissances – mortalité)</a:t>
            </a:r>
          </a:p>
          <a:p>
            <a:pPr defTabSz="914400">
              <a:buFontTx/>
              <a:buNone/>
            </a:pPr>
            <a:endParaRPr lang="fr-FR" sz="2800" dirty="0" smtClean="0">
              <a:latin typeface="Arial" charset="0"/>
              <a:cs typeface="Arial" charset="0"/>
            </a:endParaRPr>
          </a:p>
          <a:p>
            <a:pPr defTabSz="914400">
              <a:buFontTx/>
              <a:buNone/>
            </a:pPr>
            <a:r>
              <a:rPr lang="fr-FR" sz="2800" dirty="0" smtClean="0">
                <a:latin typeface="Arial" charset="0"/>
              </a:rPr>
              <a:t>Modèle discret (</a:t>
            </a:r>
            <a:r>
              <a:rPr lang="fr-FR" sz="2800" i="1" dirty="0" err="1" smtClean="0">
                <a:latin typeface="Arial" charset="0"/>
              </a:rPr>
              <a:t>repro</a:t>
            </a:r>
            <a:r>
              <a:rPr lang="fr-FR" sz="2800" i="1" dirty="0" smtClean="0">
                <a:latin typeface="Arial" charset="0"/>
              </a:rPr>
              <a:t>. saisonnière</a:t>
            </a:r>
            <a:r>
              <a:rPr lang="fr-FR" sz="2800" dirty="0" smtClean="0">
                <a:latin typeface="Arial" charset="0"/>
              </a:rPr>
              <a:t>): </a:t>
            </a:r>
          </a:p>
          <a:p>
            <a:pPr defTabSz="914400">
              <a:buFontTx/>
              <a:buNone/>
            </a:pPr>
            <a:r>
              <a:rPr lang="fr-FR" sz="2400" dirty="0" smtClean="0">
                <a:latin typeface="Arial" charset="0"/>
              </a:rPr>
              <a:t>N</a:t>
            </a:r>
            <a:r>
              <a:rPr lang="fr-FR" sz="2400" baseline="-25000" dirty="0" smtClean="0">
                <a:latin typeface="Arial" charset="0"/>
              </a:rPr>
              <a:t>t+1</a:t>
            </a:r>
            <a:r>
              <a:rPr lang="fr-FR" sz="2400" dirty="0" smtClean="0">
                <a:latin typeface="Arial" charset="0"/>
              </a:rPr>
              <a:t>= </a:t>
            </a:r>
            <a:r>
              <a:rPr lang="el-GR" sz="2400" dirty="0" smtClean="0">
                <a:latin typeface="Arial" charset="0"/>
                <a:cs typeface="Arial" charset="0"/>
              </a:rPr>
              <a:t>λ</a:t>
            </a:r>
            <a:r>
              <a:rPr lang="fr-FR" sz="2400" dirty="0" smtClean="0">
                <a:latin typeface="Arial" charset="0"/>
                <a:cs typeface="Arial" charset="0"/>
              </a:rPr>
              <a:t>.</a:t>
            </a:r>
            <a:r>
              <a:rPr lang="fr-FR" sz="2400" dirty="0" smtClean="0">
                <a:latin typeface="Arial" charset="0"/>
              </a:rPr>
              <a:t>N</a:t>
            </a:r>
            <a:r>
              <a:rPr lang="fr-FR" sz="2400" baseline="-25000" dirty="0" smtClean="0">
                <a:latin typeface="Arial" charset="0"/>
              </a:rPr>
              <a:t>t</a:t>
            </a:r>
            <a:r>
              <a:rPr lang="fr-FR" sz="2400" dirty="0" smtClean="0">
                <a:latin typeface="Arial" charset="0"/>
              </a:rPr>
              <a:t>       </a:t>
            </a:r>
            <a:r>
              <a:rPr lang="fr-FR" sz="2400" i="1" dirty="0" smtClean="0">
                <a:solidFill>
                  <a:srgbClr val="FF0000"/>
                </a:solidFill>
                <a:latin typeface="Arial" charset="0"/>
              </a:rPr>
              <a:t>taux de croissance </a:t>
            </a:r>
            <a:r>
              <a:rPr lang="el-GR" sz="2400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λ</a:t>
            </a:r>
            <a:endParaRPr lang="fr-FR" sz="2400" i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 defTabSz="914400">
              <a:buFontTx/>
              <a:buNone/>
            </a:pPr>
            <a:r>
              <a:rPr lang="fr-FR" sz="2400" dirty="0" smtClean="0">
                <a:latin typeface="Arial" charset="0"/>
                <a:cs typeface="Arial" charset="0"/>
              </a:rPr>
              <a:t>D’où taille pop à t : N</a:t>
            </a:r>
            <a:r>
              <a:rPr lang="fr-FR" sz="2400" baseline="-25000" dirty="0" smtClean="0">
                <a:latin typeface="Arial" charset="0"/>
                <a:cs typeface="Arial" charset="0"/>
              </a:rPr>
              <a:t>t</a:t>
            </a:r>
            <a:r>
              <a:rPr lang="fr-FR" sz="2400" dirty="0" smtClean="0">
                <a:latin typeface="Arial" charset="0"/>
                <a:cs typeface="Arial" charset="0"/>
              </a:rPr>
              <a:t> = </a:t>
            </a:r>
            <a:r>
              <a:rPr lang="el-GR" sz="2400" dirty="0" smtClean="0">
                <a:latin typeface="Arial" charset="0"/>
                <a:cs typeface="Arial" charset="0"/>
              </a:rPr>
              <a:t>λ</a:t>
            </a:r>
            <a:r>
              <a:rPr lang="fr-FR" sz="2400" baseline="30000" dirty="0" smtClean="0">
                <a:latin typeface="Arial" charset="0"/>
                <a:cs typeface="Arial" charset="0"/>
              </a:rPr>
              <a:t>t</a:t>
            </a:r>
            <a:r>
              <a:rPr lang="fr-FR" sz="2400" dirty="0" smtClean="0">
                <a:latin typeface="Arial" charset="0"/>
                <a:cs typeface="Arial" charset="0"/>
              </a:rPr>
              <a:t>.N</a:t>
            </a:r>
            <a:r>
              <a:rPr lang="fr-FR" sz="2400" baseline="-25000" dirty="0" smtClean="0">
                <a:latin typeface="Arial" charset="0"/>
                <a:cs typeface="Arial" charset="0"/>
              </a:rPr>
              <a:t>0</a:t>
            </a:r>
            <a:endParaRPr lang="fr-FR" sz="2400" dirty="0" smtClean="0">
              <a:latin typeface="Arial" charset="0"/>
            </a:endParaRPr>
          </a:p>
          <a:p>
            <a:pPr defTabSz="914400">
              <a:buFontTx/>
              <a:buNone/>
            </a:pPr>
            <a:endParaRPr lang="fr-FR" sz="2800" baseline="30000" dirty="0" smtClean="0">
              <a:latin typeface="Arial" charset="0"/>
              <a:cs typeface="Arial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47664" y="0"/>
            <a:ext cx="7632848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fr-FR" sz="3200" u="none" dirty="0" smtClean="0">
                <a:latin typeface="Arial" charset="0"/>
              </a:rPr>
              <a:t>Pour récapituler…</a:t>
            </a:r>
            <a:endParaRPr lang="fr-FR" sz="3200" u="none" dirty="0">
              <a:latin typeface="Arial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 rot="16200000">
            <a:off x="-2129240" y="3772271"/>
            <a:ext cx="5221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matrices de Leslie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14413" y="369232"/>
            <a:ext cx="771530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000" dirty="0" smtClean="0"/>
              <a:t>Lorsque l’on dispose de la matrice il faut étudier son comportement en 4 étapes: </a:t>
            </a:r>
          </a:p>
          <a:p>
            <a:pPr eaLnBrk="0" hangingPunct="0"/>
            <a:endParaRPr lang="fr-FR" sz="2000" dirty="0" smtClean="0"/>
          </a:p>
          <a:p>
            <a:pPr eaLnBrk="0" hangingPunct="0"/>
            <a:r>
              <a:rPr lang="fr-FR" sz="2000" dirty="0" smtClean="0"/>
              <a:t>1) Le </a:t>
            </a:r>
            <a:r>
              <a:rPr lang="fr-FR" sz="2000" b="1" dirty="0" smtClean="0"/>
              <a:t>comportement asymptotique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que se passe t’il sur un très long terme (croissance, décroissance, persistance, extinction, équilibre, oscillations, comportement chaotique..)</a:t>
            </a:r>
          </a:p>
          <a:p>
            <a:pPr eaLnBrk="0" hangingPunct="0"/>
            <a:endParaRPr lang="fr-FR" sz="2000" dirty="0" smtClean="0"/>
          </a:p>
          <a:p>
            <a:pPr eaLnBrk="0" hangingPunct="0"/>
            <a:r>
              <a:rPr lang="fr-FR" sz="2000" dirty="0" smtClean="0"/>
              <a:t>2) </a:t>
            </a:r>
            <a:r>
              <a:rPr lang="fr-FR" sz="2000" b="1" dirty="0" smtClean="0"/>
              <a:t>L’</a:t>
            </a:r>
            <a:r>
              <a:rPr lang="fr-FR" sz="2000" b="1" dirty="0" err="1" smtClean="0"/>
              <a:t>ergodicité</a:t>
            </a:r>
            <a:r>
              <a:rPr lang="fr-FR" sz="2000" b="1" dirty="0" smtClean="0"/>
              <a:t> </a:t>
            </a:r>
          </a:p>
          <a:p>
            <a:pPr eaLnBrk="0" hangingPunct="0"/>
            <a:r>
              <a:rPr lang="fr-FR" sz="2000" dirty="0" smtClean="0"/>
              <a:t>est-ce que le comportement à l’asymptote est indépendant des conditions initiales ou non ? </a:t>
            </a:r>
          </a:p>
          <a:p>
            <a:pPr eaLnBrk="0" hangingPunct="0"/>
            <a:endParaRPr lang="fr-FR" sz="2000" dirty="0" smtClean="0"/>
          </a:p>
          <a:p>
            <a:pPr eaLnBrk="0" hangingPunct="0"/>
            <a:r>
              <a:rPr lang="fr-FR" sz="2000" dirty="0" smtClean="0"/>
              <a:t>3) La </a:t>
            </a:r>
            <a:r>
              <a:rPr lang="fr-FR" sz="2000" b="1" dirty="0" smtClean="0"/>
              <a:t>transition</a:t>
            </a:r>
          </a:p>
          <a:p>
            <a:pPr eaLnBrk="0" hangingPunct="0"/>
            <a:r>
              <a:rPr lang="fr-FR" sz="2000" dirty="0" smtClean="0"/>
              <a:t>Ce qui se passe sur le court terme peut être très différent de l’asymptote et peut nous intéresser davantage</a:t>
            </a:r>
          </a:p>
          <a:p>
            <a:pPr eaLnBrk="0" hangingPunct="0"/>
            <a:endParaRPr lang="fr-FR" sz="2000" dirty="0" smtClean="0"/>
          </a:p>
          <a:p>
            <a:pPr eaLnBrk="0" hangingPunct="0"/>
            <a:r>
              <a:rPr lang="fr-FR" sz="2000" dirty="0" smtClean="0"/>
              <a:t>4) Analyse de </a:t>
            </a:r>
            <a:r>
              <a:rPr lang="fr-FR" sz="2000" b="1" dirty="0" smtClean="0"/>
              <a:t>perturbations</a:t>
            </a:r>
          </a:p>
          <a:p>
            <a:pPr eaLnBrk="0" hangingPunct="0"/>
            <a:r>
              <a:rPr lang="fr-FR" sz="2000" dirty="0" smtClean="0"/>
              <a:t>Comment nos résultats sont-ils sensibles à nos imprécisions sur les mesures de terrain, que se passe t’il si on change légèrement les estimations des matrices ? </a:t>
            </a:r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129240" y="3772271"/>
            <a:ext cx="522130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matrices de Leslie</a:t>
            </a:r>
            <a:endParaRPr lang="fr-FR" sz="3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2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59632" y="1700808"/>
            <a:ext cx="7715305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3000" dirty="0" smtClean="0"/>
              <a:t>Utilisation des matrices de Leslie pour estimer le </a:t>
            </a:r>
            <a:r>
              <a:rPr lang="fr-FR" sz="3000" b="1" dirty="0" smtClean="0"/>
              <a:t>risque d’extinction </a:t>
            </a:r>
            <a:r>
              <a:rPr lang="fr-FR" sz="3000" dirty="0" smtClean="0"/>
              <a:t>de la population à différentes échéances de temps (10, 20, 50, 100 ans) en fonction de plusieurs scénarios de gestion à partir des taux démographiques vitaux</a:t>
            </a:r>
          </a:p>
          <a:p>
            <a:pPr eaLnBrk="0" hangingPunct="0"/>
            <a:endParaRPr lang="fr-FR" sz="3000" baseline="-250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154112" y="44624"/>
            <a:ext cx="8026400" cy="10081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+mj-ea"/>
                <a:cs typeface="+mj-cs"/>
              </a:rPr>
              <a:t>PVA= Population Viability Analysis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54112" y="44624"/>
            <a:ext cx="8026400" cy="1008112"/>
          </a:xfrm>
        </p:spPr>
        <p:txBody>
          <a:bodyPr>
            <a:normAutofit/>
          </a:bodyPr>
          <a:lstStyle/>
          <a:p>
            <a:r>
              <a:rPr lang="fr-FR" sz="3200" dirty="0" smtClean="0">
                <a:solidFill>
                  <a:schemeClr val="tx1"/>
                </a:solidFill>
                <a:latin typeface="Arial" charset="0"/>
              </a:rPr>
              <a:t>PVA= Population </a:t>
            </a:r>
            <a:r>
              <a:rPr lang="fr-FR" sz="3200" dirty="0" err="1" smtClean="0">
                <a:solidFill>
                  <a:schemeClr val="tx1"/>
                </a:solidFill>
                <a:latin typeface="Arial" charset="0"/>
              </a:rPr>
              <a:t>Viability</a:t>
            </a:r>
            <a:r>
              <a:rPr lang="fr-FR" sz="3200" dirty="0" smtClean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fr-FR" sz="3200" dirty="0" err="1" smtClean="0">
                <a:solidFill>
                  <a:schemeClr val="tx1"/>
                </a:solidFill>
                <a:latin typeface="Arial" charset="0"/>
              </a:rPr>
              <a:t>Analysis</a:t>
            </a:r>
            <a:endParaRPr lang="fr-FR" sz="3200" dirty="0" smtClean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7624" y="1340768"/>
            <a:ext cx="7704856" cy="4114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fr-FR" sz="2800" dirty="0" smtClean="0"/>
              <a:t>Modèles PVA </a:t>
            </a:r>
            <a:r>
              <a:rPr lang="fr-FR" sz="2800" b="1" dirty="0" smtClean="0"/>
              <a:t>déterministes</a:t>
            </a:r>
            <a:r>
              <a:rPr lang="fr-FR" sz="2800" dirty="0" smtClean="0"/>
              <a:t>: taux vitaux (</a:t>
            </a:r>
            <a:r>
              <a:rPr lang="fr-FR" sz="2000" dirty="0" smtClean="0"/>
              <a:t>survie, fécondité…) </a:t>
            </a:r>
            <a:r>
              <a:rPr lang="fr-FR" sz="2800" dirty="0" smtClean="0"/>
              <a:t>constants, mesurés pour une seule population close</a:t>
            </a:r>
          </a:p>
          <a:p>
            <a:pPr>
              <a:buFontTx/>
              <a:buNone/>
            </a:pPr>
            <a:endParaRPr lang="fr-FR" sz="28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fr-FR" sz="2800" dirty="0" smtClean="0">
                <a:latin typeface="Arial" charset="0"/>
                <a:cs typeface="Arial" charset="0"/>
              </a:rPr>
              <a:t>Mais les paramètres démographiques peuvent varier :</a:t>
            </a:r>
          </a:p>
          <a:p>
            <a:r>
              <a:rPr lang="fr-FR" sz="2800" dirty="0" smtClean="0">
                <a:latin typeface="Arial" charset="0"/>
                <a:cs typeface="Arial" charset="0"/>
              </a:rPr>
              <a:t>Avec la taille de la population</a:t>
            </a:r>
          </a:p>
          <a:p>
            <a:r>
              <a:rPr lang="fr-FR" sz="2800" dirty="0" smtClean="0">
                <a:latin typeface="Arial" charset="0"/>
                <a:cs typeface="Arial" charset="0"/>
              </a:rPr>
              <a:t>Avec les fluctuations / pressions environnementales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15616" y="3789040"/>
            <a:ext cx="78486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fr-FR" sz="2600" dirty="0"/>
              <a:t>  </a:t>
            </a:r>
            <a:r>
              <a:rPr lang="fr-FR" sz="2600" b="1" dirty="0" smtClean="0"/>
              <a:t>productivité annuelle </a:t>
            </a:r>
            <a:r>
              <a:rPr lang="fr-FR" sz="2600" dirty="0" smtClean="0"/>
              <a:t>= </a:t>
            </a:r>
            <a:r>
              <a:rPr lang="fr-FR" sz="2600" b="1" dirty="0" smtClean="0"/>
              <a:t>succès reproducteur</a:t>
            </a:r>
            <a:r>
              <a:rPr lang="fr-FR" sz="2600" dirty="0" smtClean="0"/>
              <a:t>: nombre de jeunes quittant le nid par femelle adulte par année, quelque soit le nombre de nichées</a:t>
            </a:r>
          </a:p>
          <a:p>
            <a:pPr eaLnBrk="0" hangingPunct="0">
              <a:buFontTx/>
              <a:buChar char="•"/>
            </a:pPr>
            <a:r>
              <a:rPr lang="fr-FR" sz="2600" dirty="0" smtClean="0"/>
              <a:t> difficulté d’estimation: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 synchronisation de la reproduction?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 doubles pontes? Combien de nichées par femelle?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 nombre de non-reproducteurs?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00166" y="642918"/>
            <a:ext cx="70072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fécondité en milieu naturel - 2</a:t>
            </a: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1015157" y="4808592"/>
            <a:ext cx="29931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fécondité</a:t>
            </a:r>
            <a:endParaRPr lang="fr-FR" sz="3800" b="1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43608" y="1268760"/>
            <a:ext cx="78486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fr-FR" sz="2600" dirty="0"/>
              <a:t>  </a:t>
            </a:r>
            <a:r>
              <a:rPr lang="fr-FR" sz="2600" dirty="0" smtClean="0"/>
              <a:t>estimer la fécondité est </a:t>
            </a:r>
            <a:r>
              <a:rPr lang="fr-FR" sz="2600" dirty="0"/>
              <a:t>souvent très complexe :</a:t>
            </a:r>
            <a:endParaRPr lang="fr-FR" sz="2400" dirty="0"/>
          </a:p>
          <a:p>
            <a:pPr lvl="1" eaLnBrk="0" hangingPunct="0">
              <a:buFont typeface="Arial" pitchFamily="34" charset="0"/>
              <a:buChar char="•"/>
            </a:pPr>
            <a:r>
              <a:rPr lang="fr-FR" sz="2400" dirty="0" smtClean="0"/>
              <a:t> suivi </a:t>
            </a:r>
            <a:r>
              <a:rPr lang="fr-FR" sz="2400" dirty="0"/>
              <a:t>de la naissance à la première reproduction,  </a:t>
            </a:r>
            <a:endParaRPr lang="fr-FR" sz="2400" dirty="0" smtClean="0"/>
          </a:p>
          <a:p>
            <a:pPr lvl="1" eaLnBrk="0" hangingPunct="0">
              <a:buFont typeface="Arial" pitchFamily="34" charset="0"/>
              <a:buChar char="•"/>
            </a:pPr>
            <a:r>
              <a:rPr lang="fr-FR" sz="2400" dirty="0" smtClean="0"/>
              <a:t> estimation </a:t>
            </a:r>
            <a:r>
              <a:rPr lang="fr-FR" sz="2400" dirty="0"/>
              <a:t>du nombre total de nouveaux </a:t>
            </a:r>
            <a:r>
              <a:rPr lang="fr-FR" sz="2400" dirty="0" smtClean="0"/>
              <a:t>reproducteurs</a:t>
            </a:r>
            <a:endParaRPr lang="fr-FR" sz="2400" dirty="0"/>
          </a:p>
          <a:p>
            <a:pPr eaLnBrk="0" hangingPunct="0"/>
            <a:r>
              <a:rPr lang="fr-FR" sz="2700" dirty="0" smtClean="0">
                <a:sym typeface="Wingdings" pitchFamily="2" charset="2"/>
              </a:rPr>
              <a:t></a:t>
            </a:r>
            <a:r>
              <a:rPr lang="fr-FR" sz="2700" dirty="0" smtClean="0"/>
              <a:t>En </a:t>
            </a:r>
            <a:r>
              <a:rPr lang="fr-FR" sz="2700" dirty="0"/>
              <a:t>général </a:t>
            </a:r>
            <a:r>
              <a:rPr lang="fr-FR" sz="2700" dirty="0" smtClean="0"/>
              <a:t>c’est la </a:t>
            </a:r>
            <a:r>
              <a:rPr lang="fr-FR" sz="2700" u="sng" dirty="0"/>
              <a:t>donnée la plus difficile </a:t>
            </a:r>
            <a:r>
              <a:rPr lang="fr-FR" sz="2700" u="sng" dirty="0" smtClean="0"/>
              <a:t>à </a:t>
            </a:r>
            <a:r>
              <a:rPr lang="fr-FR" sz="2700" u="sng" dirty="0"/>
              <a:t>obtenir</a:t>
            </a:r>
            <a:r>
              <a:rPr lang="fr-FR" sz="2400" u="sng" dirty="0"/>
              <a:t> </a:t>
            </a:r>
            <a:r>
              <a:rPr lang="fr-FR" sz="2400" dirty="0" smtClean="0"/>
              <a:t>(et </a:t>
            </a:r>
            <a:r>
              <a:rPr lang="fr-FR" sz="2400" dirty="0"/>
              <a:t>donc souvent la moins </a:t>
            </a:r>
            <a:r>
              <a:rPr lang="fr-FR" sz="2400" dirty="0" smtClean="0"/>
              <a:t>fiable), </a:t>
            </a:r>
            <a:r>
              <a:rPr lang="fr-FR" sz="2700" dirty="0" smtClean="0"/>
              <a:t>et aussi la </a:t>
            </a:r>
            <a:r>
              <a:rPr lang="fr-FR" sz="2700" dirty="0"/>
              <a:t>plus variable.</a:t>
            </a:r>
            <a:r>
              <a:rPr lang="fr-FR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9" y="115888"/>
            <a:ext cx="6908800" cy="1143000"/>
          </a:xfrm>
        </p:spPr>
        <p:txBody>
          <a:bodyPr>
            <a:normAutofit fontScale="90000"/>
          </a:bodyPr>
          <a:lstStyle/>
          <a:p>
            <a:r>
              <a:rPr lang="fr-FR" sz="4000" smtClean="0">
                <a:solidFill>
                  <a:schemeClr val="tx1"/>
                </a:solidFill>
                <a:latin typeface="Arial" charset="0"/>
              </a:rPr>
              <a:t>La stochasticité sur les paramètres démographiques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59631" y="1340768"/>
            <a:ext cx="7439869" cy="49685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fr-FR" sz="2800" dirty="0" err="1" smtClean="0">
                <a:latin typeface="Arial" charset="0"/>
              </a:rPr>
              <a:t>Stochasticité</a:t>
            </a:r>
            <a:r>
              <a:rPr lang="fr-FR" sz="2800" dirty="0" smtClean="0">
                <a:latin typeface="Arial" charset="0"/>
              </a:rPr>
              <a:t> = aléas</a:t>
            </a:r>
          </a:p>
          <a:p>
            <a:pPr>
              <a:lnSpc>
                <a:spcPct val="90000"/>
              </a:lnSpc>
            </a:pPr>
            <a:r>
              <a:rPr lang="fr-FR" sz="2800" dirty="0" smtClean="0">
                <a:latin typeface="Arial" charset="0"/>
              </a:rPr>
              <a:t>2 grands types de </a:t>
            </a:r>
            <a:r>
              <a:rPr lang="fr-FR" sz="2800" dirty="0" err="1" smtClean="0">
                <a:latin typeface="Arial" charset="0"/>
              </a:rPr>
              <a:t>stochasticité</a:t>
            </a:r>
            <a:r>
              <a:rPr lang="fr-FR" sz="2800" dirty="0" smtClean="0">
                <a:latin typeface="Arial" charset="0"/>
              </a:rPr>
              <a:t> :  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fr-FR" sz="2400" b="1" dirty="0" smtClean="0">
              <a:latin typeface="Arial" charset="0"/>
            </a:endParaRPr>
          </a:p>
          <a:p>
            <a:pPr>
              <a:lnSpc>
                <a:spcPct val="90000"/>
              </a:lnSpc>
              <a:buFontTx/>
              <a:buChar char="-"/>
            </a:pPr>
            <a:r>
              <a:rPr lang="fr-FR" sz="2400" b="1" dirty="0" err="1" smtClean="0">
                <a:latin typeface="Arial" charset="0"/>
              </a:rPr>
              <a:t>Stochasticité</a:t>
            </a:r>
            <a:r>
              <a:rPr lang="fr-FR" sz="2400" b="1" dirty="0" smtClean="0">
                <a:latin typeface="Arial" charset="0"/>
              </a:rPr>
              <a:t> démographique</a:t>
            </a:r>
            <a:r>
              <a:rPr lang="fr-FR" sz="2400" dirty="0" smtClean="0">
                <a:latin typeface="Arial" charset="0"/>
              </a:rPr>
              <a:t>: variation des taux démographiques vitaux pour chaque individu à chaque pas de temps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fr-FR" sz="2000" dirty="0" smtClean="0">
                <a:latin typeface="Arial" charset="0"/>
              </a:rPr>
              <a:t>Réalisation d’une probabilité moyenne : Un taux de survie moyen est estimé pour la population, mais au niveau de l’individu, chacun va vivre ou mourir.</a:t>
            </a:r>
            <a:endParaRPr lang="ru-RU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  <p:sp>
        <p:nvSpPr>
          <p:cNvPr id="5" name="Rectangle 4"/>
          <p:cNvSpPr/>
          <p:nvPr/>
        </p:nvSpPr>
        <p:spPr>
          <a:xfrm>
            <a:off x="1331640" y="4758134"/>
            <a:ext cx="69847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Ex. 2 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individus 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avec Ф = 0.5 </a:t>
            </a:r>
          </a:p>
          <a:p>
            <a:r>
              <a:rPr lang="fr-FR" sz="2000" dirty="0" smtClean="0">
                <a:latin typeface="Arial" pitchFamily="34" charset="0"/>
                <a:cs typeface="Arial" pitchFamily="34" charset="0"/>
              </a:rPr>
              <a:t>soit les 2 survivent, soit 1, soit 0</a:t>
            </a:r>
          </a:p>
          <a:p>
            <a:pPr marL="342900" indent="-342900">
              <a:buFont typeface="Wingdings"/>
              <a:buChar char="è"/>
            </a:pPr>
            <a:r>
              <a:rPr lang="fr-FR" sz="20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Loi binomiale… pour un tirage d’un nombre ENTIER d’individus </a:t>
            </a:r>
          </a:p>
          <a:p>
            <a:pPr marL="342900" indent="-342900">
              <a:buFont typeface="Wingdings"/>
              <a:buChar char="è"/>
            </a:pPr>
            <a:r>
              <a:rPr lang="fr-FR" sz="20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En pratique: changement de la structure du modèle (relations à la place de la matrice)</a:t>
            </a:r>
            <a:endParaRPr lang="fr-FR" sz="20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9" y="115888"/>
            <a:ext cx="69088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Arial" charset="0"/>
              </a:rPr>
              <a:t>Stochasticité</a:t>
            </a:r>
            <a:r>
              <a:rPr lang="fr-FR" dirty="0" smtClean="0">
                <a:solidFill>
                  <a:schemeClr val="tx1"/>
                </a:solidFill>
                <a:latin typeface="Arial" charset="0"/>
              </a:rPr>
              <a:t> démographique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1100" y="1328738"/>
            <a:ext cx="7808696" cy="4836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9" y="115888"/>
            <a:ext cx="69088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>
                <a:solidFill>
                  <a:schemeClr val="tx1"/>
                </a:solidFill>
                <a:latin typeface="Arial" charset="0"/>
              </a:rPr>
              <a:t>Stochasticité</a:t>
            </a:r>
            <a:r>
              <a:rPr lang="fr-FR" dirty="0" smtClean="0">
                <a:solidFill>
                  <a:schemeClr val="tx1"/>
                </a:solidFill>
                <a:latin typeface="Arial" charset="0"/>
              </a:rPr>
              <a:t> démographique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797155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err="1" smtClean="0">
                <a:solidFill>
                  <a:schemeClr val="tx1"/>
                </a:solidFill>
                <a:latin typeface="Arial" charset="0"/>
              </a:rPr>
              <a:t>Stochasticité</a:t>
            </a:r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 environnementale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931" y="1412776"/>
            <a:ext cx="7924807" cy="467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  <p:sp>
        <p:nvSpPr>
          <p:cNvPr id="2" name="Rectangle 1"/>
          <p:cNvSpPr/>
          <p:nvPr/>
        </p:nvSpPr>
        <p:spPr>
          <a:xfrm>
            <a:off x="1234462" y="4077072"/>
            <a:ext cx="790953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Char char="-"/>
            </a:pPr>
            <a:r>
              <a:rPr lang="fr-FR" sz="2400" dirty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 </a:t>
            </a:r>
            <a:r>
              <a:rPr lang="fr-FR" sz="2400" dirty="0" smtClean="0">
                <a:solidFill>
                  <a:srgbClr val="FF0000"/>
                </a:solidFill>
                <a:latin typeface="Arial" charset="0"/>
                <a:sym typeface="Wingdings" pitchFamily="2" charset="2"/>
              </a:rPr>
              <a:t>variation des ressources </a:t>
            </a:r>
            <a:r>
              <a:rPr lang="fr-FR" sz="2400" dirty="0" smtClean="0">
                <a:solidFill>
                  <a:srgbClr val="FF0000"/>
                </a:solidFill>
                <a:latin typeface="Arial" charset="0"/>
              </a:rPr>
              <a:t>subie </a:t>
            </a:r>
            <a:r>
              <a:rPr lang="fr-FR" sz="2400" dirty="0">
                <a:solidFill>
                  <a:srgbClr val="FF0000"/>
                </a:solidFill>
                <a:latin typeface="Arial" charset="0"/>
              </a:rPr>
              <a:t>par tous les individus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Effet </a:t>
            </a:r>
            <a:r>
              <a:rPr lang="fr-FR" sz="3600" dirty="0" err="1" smtClean="0">
                <a:solidFill>
                  <a:schemeClr val="tx1"/>
                </a:solidFill>
                <a:latin typeface="Arial" charset="0"/>
              </a:rPr>
              <a:t>Allee</a:t>
            </a:r>
            <a:endParaRPr lang="fr-FR" sz="3600" dirty="0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1252538"/>
            <a:ext cx="7643275" cy="4912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Effet </a:t>
            </a:r>
            <a:r>
              <a:rPr lang="fr-FR" sz="3600" dirty="0" err="1" smtClean="0">
                <a:solidFill>
                  <a:schemeClr val="tx1"/>
                </a:solidFill>
                <a:latin typeface="Arial" charset="0"/>
              </a:rPr>
              <a:t>Allee</a:t>
            </a:r>
            <a:endParaRPr lang="fr-FR" sz="3600" dirty="0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315997"/>
            <a:ext cx="7774831" cy="4957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Effet </a:t>
            </a:r>
            <a:r>
              <a:rPr lang="fr-FR" sz="3600" dirty="0" err="1" smtClean="0">
                <a:solidFill>
                  <a:schemeClr val="tx1"/>
                </a:solidFill>
                <a:latin typeface="Arial" charset="0"/>
              </a:rPr>
              <a:t>Allee</a:t>
            </a:r>
            <a:endParaRPr lang="fr-FR" sz="3600" dirty="0" smtClean="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7669213" cy="549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Dépression de consanguinité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863" y="1319213"/>
            <a:ext cx="7777812" cy="484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Dépression de consanguinité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824" y="1423988"/>
            <a:ext cx="7697149" cy="4669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Perte de diversité génétique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1934" y="1124744"/>
            <a:ext cx="7774265" cy="529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15616" y="1340768"/>
            <a:ext cx="7848600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buFontTx/>
              <a:buChar char="•"/>
            </a:pPr>
            <a:r>
              <a:rPr lang="fr-FR" sz="2600" dirty="0"/>
              <a:t>  </a:t>
            </a:r>
            <a:r>
              <a:rPr lang="fr-FR" sz="2400" b="1" dirty="0" smtClean="0"/>
              <a:t>comptages après la reproduction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Cas des oies, grues: juvéniles restent l’hiver avec leurs parents</a:t>
            </a:r>
          </a:p>
          <a:p>
            <a:pPr eaLnBrk="0" hangingPunct="0">
              <a:buFontTx/>
              <a:buChar char="•"/>
            </a:pPr>
            <a:r>
              <a:rPr lang="fr-FR" sz="2400" dirty="0" smtClean="0"/>
              <a:t> </a:t>
            </a:r>
            <a:r>
              <a:rPr lang="fr-FR" sz="2400" b="1" dirty="0" smtClean="0"/>
              <a:t>captures après la saison de reproduction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 </a:t>
            </a:r>
            <a:r>
              <a:rPr lang="fr-FR" sz="2400" b="1" dirty="0" smtClean="0"/>
              <a:t>ratio jeunes / adultes </a:t>
            </a:r>
            <a:r>
              <a:rPr lang="fr-FR" sz="2400" dirty="0" smtClean="0"/>
              <a:t>capturés peu de temps après la </a:t>
            </a:r>
            <a:r>
              <a:rPr lang="fr-FR" sz="2400" dirty="0" err="1" smtClean="0"/>
              <a:t>repro</a:t>
            </a:r>
            <a:r>
              <a:rPr lang="fr-FR" sz="2400" dirty="0" smtClean="0"/>
              <a:t> (espèces cryptiques: Bécasse)</a:t>
            </a:r>
          </a:p>
          <a:p>
            <a:pPr eaLnBrk="0" hangingPunct="0">
              <a:buFontTx/>
              <a:buChar char="•"/>
            </a:pPr>
            <a:r>
              <a:rPr lang="fr-FR" sz="2400" dirty="0" smtClean="0"/>
              <a:t> </a:t>
            </a:r>
            <a:r>
              <a:rPr lang="fr-FR" sz="2400" b="1" dirty="0" smtClean="0"/>
              <a:t>études intensives de la reproduction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Animaux marqués individuellement: possibilité estimer les pontes multiples…</a:t>
            </a:r>
          </a:p>
          <a:p>
            <a:pPr lvl="1" eaLnBrk="0" hangingPunct="0">
              <a:buFontTx/>
              <a:buChar char="•"/>
            </a:pPr>
            <a:r>
              <a:rPr lang="fr-FR" sz="2400" dirty="0" smtClean="0"/>
              <a:t>Indices de productivité par comptages des nicheurs pendant la saison de reproduction</a:t>
            </a:r>
          </a:p>
          <a:p>
            <a:pPr eaLnBrk="0" hangingPunct="0"/>
            <a:endParaRPr lang="fr-FR" sz="2400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00166" y="642918"/>
            <a:ext cx="7223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</a:t>
            </a:r>
            <a:r>
              <a:rPr lang="fr-FR" sz="2800" b="1" dirty="0" smtClean="0"/>
              <a:t>productivité en </a:t>
            </a:r>
            <a:r>
              <a:rPr lang="fr-FR" sz="2800" b="1" dirty="0"/>
              <a:t>milieu </a:t>
            </a:r>
            <a:r>
              <a:rPr lang="fr-FR" sz="2800" b="1" dirty="0" smtClean="0"/>
              <a:t>naturel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1015157" y="4808592"/>
            <a:ext cx="29931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fécondité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Bilan risques d’extinction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238" y="1157288"/>
            <a:ext cx="7787453" cy="515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6188" y="115888"/>
            <a:ext cx="8027811" cy="1143000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chemeClr val="tx1"/>
                </a:solidFill>
                <a:latin typeface="Arial" charset="0"/>
              </a:rPr>
              <a:t>Vortex d’extinction</a:t>
            </a:r>
          </a:p>
        </p:txBody>
      </p:sp>
      <p:sp>
        <p:nvSpPr>
          <p:cNvPr id="5" name="ZoneTexte 4"/>
          <p:cNvSpPr txBox="1"/>
          <p:nvPr/>
        </p:nvSpPr>
        <p:spPr>
          <a:xfrm rot="16200000">
            <a:off x="-2223848" y="3275426"/>
            <a:ext cx="5410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causes d’extinction</a:t>
            </a:r>
            <a:endParaRPr lang="fr-FR" sz="38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0" y="1400175"/>
            <a:ext cx="8096250" cy="4660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endParaRPr lang="fr-FR" sz="2400" b="1" dirty="0" smtClean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7624" y="980728"/>
            <a:ext cx="7699554" cy="5229225"/>
          </a:xfrm>
        </p:spPr>
        <p:txBody>
          <a:bodyPr>
            <a:normAutofit lnSpcReduction="10000"/>
          </a:bodyPr>
          <a:lstStyle/>
          <a:p>
            <a:r>
              <a:rPr lang="fr-FR" sz="2000" dirty="0" smtClean="0">
                <a:latin typeface="Arial" charset="0"/>
              </a:rPr>
              <a:t>Chaque </a:t>
            </a:r>
            <a:r>
              <a:rPr lang="fr-FR" sz="2000" dirty="0" smtClean="0">
                <a:latin typeface="Arial" charset="0"/>
              </a:rPr>
              <a:t>paramètre démographique (</a:t>
            </a:r>
            <a:r>
              <a:rPr lang="fr-FR" sz="2000" i="1" dirty="0" smtClean="0">
                <a:latin typeface="Arial" charset="0"/>
              </a:rPr>
              <a:t>survie, fécondité, immigration et émigration</a:t>
            </a:r>
            <a:r>
              <a:rPr lang="fr-FR" sz="2000" dirty="0" smtClean="0">
                <a:latin typeface="Arial" charset="0"/>
              </a:rPr>
              <a:t>) </a:t>
            </a:r>
            <a:r>
              <a:rPr lang="fr-FR" sz="2000" dirty="0" smtClean="0">
                <a:latin typeface="Arial" charset="0"/>
              </a:rPr>
              <a:t>varie à </a:t>
            </a:r>
            <a:r>
              <a:rPr lang="fr-FR" sz="2000" dirty="0" smtClean="0">
                <a:latin typeface="Arial" charset="0"/>
              </a:rPr>
              <a:t>chaque </a:t>
            </a:r>
            <a:r>
              <a:rPr lang="fr-FR" sz="2000" dirty="0" smtClean="0">
                <a:latin typeface="Arial" charset="0"/>
                <a:cs typeface="Arial" charset="0"/>
              </a:rPr>
              <a:t>pas de temps :</a:t>
            </a:r>
          </a:p>
          <a:p>
            <a:pPr>
              <a:buFontTx/>
              <a:buNone/>
            </a:pPr>
            <a:endParaRPr lang="fr-FR" sz="2000" dirty="0" smtClean="0">
              <a:latin typeface="Arial" charset="0"/>
            </a:endParaRPr>
          </a:p>
          <a:p>
            <a:pPr>
              <a:buFontTx/>
              <a:buNone/>
            </a:pPr>
            <a:r>
              <a:rPr lang="fr-FR" sz="2000" dirty="0" smtClean="0">
                <a:latin typeface="Arial" charset="0"/>
              </a:rPr>
              <a:t>Chaque modèle est lancé entre 500 et 1000 fois, avec un tirage aléatoire d’une valeur (</a:t>
            </a:r>
            <a:r>
              <a:rPr lang="fr-FR" sz="1600" dirty="0" smtClean="0">
                <a:latin typeface="Arial" charset="0"/>
              </a:rPr>
              <a:t>e</a:t>
            </a:r>
            <a:r>
              <a:rPr lang="fr-FR" sz="1600" dirty="0" smtClean="0">
                <a:latin typeface="Arial" charset="0"/>
                <a:cs typeface="Arial" charset="0"/>
              </a:rPr>
              <a:t>x survie estimée par CMR </a:t>
            </a:r>
            <a:r>
              <a:rPr lang="az-Cyrl-AZ" sz="1600" dirty="0" smtClean="0">
                <a:latin typeface="Arial" pitchFamily="34" charset="0"/>
                <a:cs typeface="Arial" pitchFamily="34" charset="0"/>
              </a:rPr>
              <a:t>Ф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= 0.65 ± 0.08</a:t>
            </a:r>
            <a:r>
              <a:rPr lang="fr-FR" sz="1600" dirty="0" smtClean="0">
                <a:latin typeface="Gulim"/>
                <a:ea typeface="Gulim"/>
                <a:cs typeface="Arial" charset="0"/>
              </a:rPr>
              <a:t> </a:t>
            </a:r>
            <a:r>
              <a:rPr lang="fr-FR" sz="2000" dirty="0" smtClean="0">
                <a:latin typeface="Arial" charset="0"/>
                <a:cs typeface="Arial" charset="0"/>
              </a:rPr>
              <a:t>) </a:t>
            </a:r>
            <a:r>
              <a:rPr lang="fr-FR" sz="2000" dirty="0" smtClean="0">
                <a:latin typeface="Arial" charset="0"/>
              </a:rPr>
              <a:t>au sein d’une loi de probabilité de valeur moyenne</a:t>
            </a:r>
            <a:r>
              <a:rPr lang="fr-FR" sz="2000" dirty="0" smtClean="0">
                <a:latin typeface="Arial" charset="0"/>
                <a:cs typeface="Arial" charset="0"/>
              </a:rPr>
              <a:t>, et de variance l’écart type estimé pour chaque paramètre. </a:t>
            </a:r>
            <a:endParaRPr lang="fr-FR" sz="20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fr-FR" sz="2000" dirty="0" smtClean="0">
                <a:latin typeface="Arial" charset="0"/>
                <a:cs typeface="Arial" charset="0"/>
                <a:sym typeface="Wingdings" panose="05000000000000000000" pitchFamily="2" charset="2"/>
              </a:rPr>
              <a:t> </a:t>
            </a:r>
            <a:r>
              <a:rPr lang="fr-FR" sz="2000" b="1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simulations Monte Carlo</a:t>
            </a:r>
            <a:r>
              <a:rPr lang="fr-FR" sz="2000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, </a:t>
            </a:r>
          </a:p>
          <a:p>
            <a:pPr>
              <a:buFontTx/>
              <a:buNone/>
            </a:pPr>
            <a:r>
              <a:rPr lang="fr-FR" sz="2000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Ex: simulation de 1000 populations avec des valeurs de survie annuelle variant autour de moyenne 0.65 dans intervalle écart-type 0.58 et 0.72</a:t>
            </a:r>
          </a:p>
          <a:p>
            <a:pPr>
              <a:buFontTx/>
              <a:buNone/>
            </a:pPr>
            <a:r>
              <a:rPr lang="fr-FR" sz="2000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 On regarde la proportion de population qui vont </a:t>
            </a:r>
            <a:r>
              <a:rPr lang="fr-FR" sz="2000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s’éteindre au bout de X années </a:t>
            </a:r>
            <a:r>
              <a:rPr lang="fr-FR" sz="2000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= </a:t>
            </a:r>
            <a:r>
              <a:rPr lang="fr-FR" sz="2000" b="1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risque </a:t>
            </a:r>
            <a:r>
              <a:rPr lang="fr-FR" sz="2000" b="1" dirty="0" smtClean="0">
                <a:solidFill>
                  <a:srgbClr val="0000FF"/>
                </a:solidFill>
                <a:latin typeface="Arial" charset="0"/>
                <a:cs typeface="Arial" charset="0"/>
                <a:sym typeface="Wingdings" panose="05000000000000000000" pitchFamily="2" charset="2"/>
              </a:rPr>
              <a:t>d’extinction (en %)</a:t>
            </a:r>
            <a:endParaRPr lang="fr-FR" sz="2000" b="1" dirty="0" smtClean="0">
              <a:solidFill>
                <a:srgbClr val="0000FF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fr-FR" sz="20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fr-FR" sz="2000" dirty="0" smtClean="0">
                <a:latin typeface="Arial" charset="0"/>
                <a:cs typeface="Arial" charset="0"/>
              </a:rPr>
              <a:t>Modélisation de « scénarios » catastrophistes, avec des valeurs extrêmes (</a:t>
            </a:r>
            <a:r>
              <a:rPr lang="fr-FR" sz="2000" dirty="0" smtClean="0">
                <a:latin typeface="Arial" charset="0"/>
                <a:cs typeface="Arial" charset="0"/>
                <a:sym typeface="Wingdings" pitchFamily="2" charset="2"/>
              </a:rPr>
              <a:t></a:t>
            </a:r>
            <a:r>
              <a:rPr lang="fr-FR" sz="2000" dirty="0" smtClean="0">
                <a:latin typeface="Arial" charset="0"/>
                <a:cs typeface="Arial" charset="0"/>
              </a:rPr>
              <a:t>mesure de la résilience de la population)</a:t>
            </a:r>
          </a:p>
        </p:txBody>
      </p:sp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692696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démographique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187624" y="5517232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latin typeface="Arial" pitchFamily="34" charset="0"/>
                <a:cs typeface="Arial" pitchFamily="34" charset="0"/>
              </a:rPr>
              <a:t>Calcul de la </a:t>
            </a:r>
            <a:r>
              <a:rPr lang="fr-FR" sz="2400" b="1" dirty="0" smtClean="0">
                <a:latin typeface="Arial" pitchFamily="34" charset="0"/>
                <a:cs typeface="Arial" pitchFamily="34" charset="0"/>
              </a:rPr>
              <a:t>probabilité d’extinction </a:t>
            </a:r>
            <a:r>
              <a:rPr lang="fr-FR" sz="2400" dirty="0" smtClean="0">
                <a:latin typeface="Arial" pitchFamily="34" charset="0"/>
                <a:cs typeface="Arial" pitchFamily="34" charset="0"/>
              </a:rPr>
              <a:t>= proportion de trajectoires (populations) dont l’effectif est descendu en dessous d’un certain seuil</a:t>
            </a:r>
            <a:endParaRPr lang="fr-F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démographique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124744"/>
            <a:ext cx="77247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environnementale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463" y="1124744"/>
            <a:ext cx="7983537" cy="42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environnementale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196752"/>
            <a:ext cx="801435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environnementale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100" y="1052736"/>
            <a:ext cx="8216900" cy="465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1115616" y="5949280"/>
            <a:ext cx="802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itchFamily="2" charset="2"/>
              </a:rPr>
              <a:t> On peut calculer la fréquence de ces évènements extrêmes, et tirer au hasard des matrices reflétant des années « catastrophiques » dans les mêmes proportions</a:t>
            </a:r>
            <a:endParaRPr lang="fr-F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environnementale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24744"/>
            <a:ext cx="7643813" cy="424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Le jeu du hasard: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</a:t>
            </a:r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 environnementale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691680" y="1340768"/>
            <a:ext cx="67803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Difficultés…</a:t>
            </a:r>
          </a:p>
          <a:p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b="1" dirty="0" smtClean="0"/>
              <a:t>estimation de la variance des paramètres</a:t>
            </a:r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Fluctuations indépendantes ou </a:t>
            </a:r>
            <a:r>
              <a:rPr lang="fr-FR" sz="2400" dirty="0" err="1" smtClean="0"/>
              <a:t>co-variances</a:t>
            </a:r>
            <a:endParaRPr lang="fr-FR" sz="2400" dirty="0" smtClean="0"/>
          </a:p>
          <a:p>
            <a:pPr>
              <a:buFont typeface="Arial" pitchFamily="34" charset="0"/>
              <a:buChar char="•"/>
            </a:pPr>
            <a:endParaRPr lang="fr-FR" sz="2400" dirty="0" smtClean="0"/>
          </a:p>
          <a:p>
            <a:pPr>
              <a:buFont typeface="Arial" pitchFamily="34" charset="0"/>
              <a:buChar char="•"/>
            </a:pPr>
            <a:r>
              <a:rPr lang="fr-FR" sz="2400" dirty="0" smtClean="0"/>
              <a:t> </a:t>
            </a:r>
            <a:r>
              <a:rPr lang="fr-FR" sz="2400" dirty="0" err="1" smtClean="0"/>
              <a:t>autocorrélations</a:t>
            </a:r>
            <a:r>
              <a:rPr lang="fr-FR" sz="2400" dirty="0" smtClean="0"/>
              <a:t> temporelles positives ou négatives</a:t>
            </a:r>
            <a:endParaRPr lang="fr-FR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115616" y="1340768"/>
            <a:ext cx="78486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 smtClean="0"/>
              <a:t>Exemple: mésanges charbonnières </a:t>
            </a:r>
            <a:r>
              <a:rPr lang="fr-FR" sz="2400" i="1" dirty="0" smtClean="0"/>
              <a:t>Parus major </a:t>
            </a:r>
            <a:r>
              <a:rPr lang="fr-FR" sz="2400" dirty="0" smtClean="0"/>
              <a:t>à </a:t>
            </a:r>
            <a:r>
              <a:rPr lang="fr-FR" sz="2400" dirty="0" err="1" smtClean="0"/>
              <a:t>Wytham</a:t>
            </a:r>
            <a:r>
              <a:rPr lang="fr-FR" sz="2400" dirty="0" smtClean="0"/>
              <a:t> Wood (UK)</a:t>
            </a:r>
          </a:p>
          <a:p>
            <a:pPr eaLnBrk="0" hangingPunct="0"/>
            <a:endParaRPr lang="fr-FR" sz="2400" dirty="0" smtClean="0"/>
          </a:p>
          <a:p>
            <a:pPr eaLnBrk="0" hangingPunct="0">
              <a:buFontTx/>
              <a:buChar char="-"/>
            </a:pPr>
            <a:r>
              <a:rPr lang="fr-FR" sz="2400" dirty="0" smtClean="0"/>
              <a:t>Poussins marqués au nid </a:t>
            </a:r>
            <a:r>
              <a:rPr lang="fr-FR" sz="2400" dirty="0" smtClean="0">
                <a:sym typeface="Wingdings" pitchFamily="2" charset="2"/>
              </a:rPr>
              <a:t> adultes tous d’âge connu</a:t>
            </a:r>
          </a:p>
          <a:p>
            <a:pPr eaLnBrk="0" hangingPunct="0">
              <a:buFontTx/>
              <a:buChar char="-"/>
            </a:pPr>
            <a:r>
              <a:rPr lang="fr-FR" sz="2400" dirty="0" smtClean="0">
                <a:sym typeface="Wingdings" pitchFamily="2" charset="2"/>
              </a:rPr>
              <a:t> variation taille de ponte entre les années et entre les âges des reproducteurs (pic de fécondité à 2 ans)</a:t>
            </a:r>
            <a:endParaRPr lang="fr-FR" sz="2400" dirty="0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500166" y="642918"/>
            <a:ext cx="72233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Estimer la </a:t>
            </a:r>
            <a:r>
              <a:rPr lang="fr-FR" sz="2800" b="1" dirty="0" smtClean="0"/>
              <a:t>productivité en </a:t>
            </a:r>
            <a:r>
              <a:rPr lang="fr-FR" sz="2800" b="1" dirty="0"/>
              <a:t>milieu </a:t>
            </a:r>
            <a:r>
              <a:rPr lang="fr-FR" sz="2800" b="1" dirty="0" smtClean="0"/>
              <a:t>naturel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1015157" y="4808592"/>
            <a:ext cx="299312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La fécondité</a:t>
            </a:r>
            <a:endParaRPr lang="fr-FR" sz="3800" b="1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861048"/>
            <a:ext cx="8172400" cy="235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899592" y="5157192"/>
            <a:ext cx="8244408" cy="1440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43608" y="115888"/>
            <a:ext cx="8100392" cy="648816"/>
          </a:xfrm>
        </p:spPr>
        <p:txBody>
          <a:bodyPr>
            <a:noAutofit/>
          </a:bodyPr>
          <a:lstStyle/>
          <a:p>
            <a:r>
              <a:rPr lang="fr-FR" sz="2400" b="1" dirty="0" smtClean="0">
                <a:solidFill>
                  <a:schemeClr val="tx1"/>
                </a:solidFill>
                <a:effectLst/>
                <a:latin typeface="Arial" charset="0"/>
              </a:rPr>
              <a:t>Bilan des </a:t>
            </a:r>
            <a:r>
              <a:rPr lang="fr-FR" sz="2400" b="1" dirty="0" err="1" smtClean="0">
                <a:solidFill>
                  <a:schemeClr val="tx1"/>
                </a:solidFill>
                <a:effectLst/>
                <a:latin typeface="Arial" charset="0"/>
              </a:rPr>
              <a:t>stochasticités</a:t>
            </a:r>
            <a:endParaRPr lang="fr-FR" sz="2400" b="1" dirty="0" smtClean="0"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0300" y="1042988"/>
            <a:ext cx="6881813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16189" y="115888"/>
            <a:ext cx="69088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rial" charset="0"/>
                <a:ea typeface="+mj-ea"/>
                <a:cs typeface="+mj-cs"/>
              </a:rPr>
              <a:t>Enjeux de conservation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87624" y="1268760"/>
            <a:ext cx="3600400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UICN</a:t>
            </a:r>
            <a:r>
              <a:rPr kumimoji="0" lang="fr-F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base son évaluation des statuts de conservation sur des PVA: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</a:pPr>
            <a:r>
              <a:rPr lang="fr-FR" sz="2000" b="1" baseline="0" dirty="0" err="1" smtClean="0">
                <a:latin typeface="Arial" charset="0"/>
              </a:rPr>
              <a:t>Critically</a:t>
            </a:r>
            <a:r>
              <a:rPr lang="fr-FR" sz="2000" b="1" baseline="0" dirty="0" smtClean="0">
                <a:latin typeface="Arial" charset="0"/>
              </a:rPr>
              <a:t> </a:t>
            </a:r>
            <a:r>
              <a:rPr lang="fr-FR" sz="2000" b="1" baseline="0" dirty="0" err="1" smtClean="0">
                <a:latin typeface="Arial" charset="0"/>
              </a:rPr>
              <a:t>endangered</a:t>
            </a:r>
            <a:r>
              <a:rPr lang="fr-FR" sz="2000" baseline="0" dirty="0" smtClean="0">
                <a:latin typeface="Arial" charset="0"/>
              </a:rPr>
              <a:t>: risque d’extinction </a:t>
            </a:r>
            <a:r>
              <a:rPr lang="fr-FR" sz="2000" dirty="0" smtClean="0">
                <a:latin typeface="Arial" charset="0"/>
              </a:rPr>
              <a:t>&gt;50% </a:t>
            </a:r>
            <a:r>
              <a:rPr lang="fr-FR" sz="2000" baseline="0" dirty="0" smtClean="0">
                <a:latin typeface="Arial" charset="0"/>
              </a:rPr>
              <a:t>dans les 5 prochaines années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r>
              <a:rPr lang="fr-FR" sz="2000" b="1" dirty="0" err="1" smtClean="0">
                <a:latin typeface="Arial" charset="0"/>
              </a:rPr>
              <a:t>Endangered</a:t>
            </a:r>
            <a:r>
              <a:rPr lang="fr-FR" sz="2000" dirty="0" smtClean="0">
                <a:latin typeface="Arial" charset="0"/>
              </a:rPr>
              <a:t>: risque d’extinction &gt;20% dans les 20 prochaines années</a:t>
            </a:r>
          </a:p>
          <a:p>
            <a:pPr marL="36576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r>
              <a:rPr lang="fr-FR" sz="2000" b="1" dirty="0" err="1" smtClean="0">
                <a:latin typeface="Arial" charset="0"/>
              </a:rPr>
              <a:t>Vulnerable</a:t>
            </a:r>
            <a:r>
              <a:rPr lang="fr-FR" sz="2000" dirty="0" smtClean="0">
                <a:latin typeface="Arial" charset="0"/>
              </a:rPr>
              <a:t>: risque d’extinction &gt;10% dans les 100 prochaines années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endParaRPr lang="fr-FR" sz="2000" dirty="0" smtClean="0"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196752"/>
            <a:ext cx="3954463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116189" y="115888"/>
            <a:ext cx="6908800" cy="1143000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/>
          <a:p>
            <a:pPr lvl="0">
              <a:spcBef>
                <a:spcPct val="0"/>
              </a:spcBef>
            </a:pPr>
            <a:r>
              <a:rPr lang="fr-FR" sz="4300" dirty="0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ea typeface="+mj-ea"/>
                <a:cs typeface="+mj-cs"/>
              </a:rPr>
              <a:t>Limites dans l’utilisation des </a:t>
            </a:r>
            <a:r>
              <a:rPr lang="fr-FR" sz="4300" dirty="0" err="1" smtClean="0"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rial" charset="0"/>
                <a:ea typeface="+mj-ea"/>
                <a:cs typeface="+mj-cs"/>
              </a:rPr>
              <a:t>PVAs</a:t>
            </a:r>
            <a:endParaRPr kumimoji="0" lang="fr-FR" sz="4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187624" y="1268760"/>
            <a:ext cx="7699554" cy="52292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endParaRPr lang="fr-FR" sz="2400" dirty="0" smtClean="0">
              <a:latin typeface="Arial" charset="0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r>
              <a:rPr lang="fr-FR" sz="2400" dirty="0" smtClean="0">
                <a:latin typeface="Arial" charset="0"/>
              </a:rPr>
              <a:t>Ces projections ne sont valides que </a:t>
            </a:r>
            <a:r>
              <a:rPr lang="fr-FR" sz="2400" b="1" dirty="0" smtClean="0">
                <a:latin typeface="Arial" charset="0"/>
              </a:rPr>
              <a:t>si les conditions environnementales actuelles restent valides </a:t>
            </a:r>
            <a:r>
              <a:rPr lang="fr-FR" sz="2400" dirty="0" smtClean="0">
                <a:latin typeface="Arial" charset="0"/>
              </a:rPr>
              <a:t>dans le temps…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r>
              <a:rPr lang="fr-FR" sz="2400" dirty="0" smtClean="0">
                <a:latin typeface="Arial" charset="0"/>
              </a:rPr>
              <a:t>Difficulté de </a:t>
            </a:r>
            <a:r>
              <a:rPr lang="fr-FR" sz="2400" b="1" dirty="0" smtClean="0">
                <a:latin typeface="Arial" charset="0"/>
              </a:rPr>
              <a:t>connaitre les taux vitaux des populations menacées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r>
              <a:rPr lang="fr-FR" sz="2400" dirty="0" smtClean="0">
                <a:latin typeface="Arial" charset="0"/>
              </a:rPr>
              <a:t>Difficulté à prendre en compte les phénomènes densité-dépendance et les comportements associés (compétition intra-spécifique, émigrations)</a:t>
            </a: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/>
            </a:pPr>
            <a:endParaRPr lang="fr-FR" sz="2400" dirty="0" smtClean="0">
              <a:latin typeface="Arial" charset="0"/>
            </a:endParaRPr>
          </a:p>
          <a:p>
            <a:pPr marL="365760" lvl="0" indent="-283464">
              <a:spcBef>
                <a:spcPts val="600"/>
              </a:spcBef>
              <a:buClr>
                <a:schemeClr val="accent1"/>
              </a:buClr>
              <a:buSzPct val="80000"/>
              <a:defRPr/>
            </a:pPr>
            <a:r>
              <a:rPr lang="fr-FR" sz="2400" dirty="0" smtClean="0">
                <a:latin typeface="Arial" charset="0"/>
                <a:sym typeface="Wingdings" pitchFamily="2" charset="2"/>
              </a:rPr>
              <a:t> garder un regard critique sur les résultats</a:t>
            </a:r>
            <a:endParaRPr lang="fr-FR" sz="2400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2" name="Text Box 6"/>
          <p:cNvSpPr txBox="1">
            <a:spLocks noChangeArrowheads="1"/>
          </p:cNvSpPr>
          <p:nvPr/>
        </p:nvSpPr>
        <p:spPr bwMode="auto">
          <a:xfrm>
            <a:off x="1214413" y="214290"/>
            <a:ext cx="7715305" cy="5786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endParaRPr lang="fr-FR" sz="3000" baseline="-25000" dirty="0"/>
          </a:p>
          <a:p>
            <a:pPr eaLnBrk="0" hangingPunct="0"/>
            <a:r>
              <a:rPr lang="fr-FR" sz="3000" b="1" dirty="0" smtClean="0"/>
              <a:t>PVA en pratique</a:t>
            </a:r>
          </a:p>
          <a:p>
            <a:pPr eaLnBrk="0" hangingPunct="0"/>
            <a:endParaRPr lang="fr-FR" sz="3000" dirty="0" smtClean="0"/>
          </a:p>
          <a:p>
            <a:pPr eaLnBrk="0" hangingPunct="0"/>
            <a:r>
              <a:rPr lang="fr-FR" sz="3000" dirty="0" smtClean="0"/>
              <a:t>Logiciel ULM (</a:t>
            </a:r>
            <a:r>
              <a:rPr lang="fr-FR" sz="3000" dirty="0" err="1" smtClean="0"/>
              <a:t>Unified</a:t>
            </a:r>
            <a:r>
              <a:rPr lang="fr-FR" sz="3000" dirty="0" smtClean="0"/>
              <a:t> Life </a:t>
            </a:r>
            <a:r>
              <a:rPr lang="fr-FR" sz="3000" dirty="0" err="1" smtClean="0"/>
              <a:t>Models</a:t>
            </a:r>
            <a:r>
              <a:rPr lang="fr-FR" sz="3000" dirty="0" smtClean="0"/>
              <a:t>):</a:t>
            </a:r>
          </a:p>
          <a:p>
            <a:pPr eaLnBrk="0" hangingPunct="0"/>
            <a:r>
              <a:rPr lang="fr-FR" sz="3000" dirty="0" smtClean="0">
                <a:hlinkClick r:id="rId2"/>
              </a:rPr>
              <a:t>http://www.snv.jussieu.fr/Bio/ulm/ulm.html</a:t>
            </a:r>
            <a:endParaRPr lang="fr-FR" sz="3000" dirty="0" smtClean="0"/>
          </a:p>
          <a:p>
            <a:pPr eaLnBrk="0" hangingPunct="0"/>
            <a:endParaRPr lang="fr-FR" sz="3000" dirty="0" smtClean="0"/>
          </a:p>
          <a:p>
            <a:pPr eaLnBrk="0" hangingPunct="0"/>
            <a:r>
              <a:rPr lang="fr-FR" sz="3000" dirty="0" smtClean="0"/>
              <a:t>Logiciel VORTEX</a:t>
            </a:r>
          </a:p>
          <a:p>
            <a:pPr eaLnBrk="0" hangingPunct="0"/>
            <a:r>
              <a:rPr lang="fr-FR" sz="3000" dirty="0" smtClean="0">
                <a:hlinkClick r:id="rId3"/>
              </a:rPr>
              <a:t>http://www.vortex9.org/vortex.html</a:t>
            </a:r>
            <a:endParaRPr lang="fr-FR" sz="3000" dirty="0" smtClean="0"/>
          </a:p>
          <a:p>
            <a:pPr eaLnBrk="0" hangingPunct="0"/>
            <a:endParaRPr lang="fr-FR" sz="3000" dirty="0" smtClean="0"/>
          </a:p>
          <a:p>
            <a:pPr eaLnBrk="0" hangingPunct="0"/>
            <a:r>
              <a:rPr lang="fr-FR" sz="3000" dirty="0" smtClean="0"/>
              <a:t>Logiciel RAMAS (PVA + SIG)</a:t>
            </a:r>
          </a:p>
          <a:p>
            <a:pPr eaLnBrk="0" hangingPunct="0"/>
            <a:r>
              <a:rPr lang="fr-FR" sz="3000" dirty="0" smtClean="0">
                <a:hlinkClick r:id="rId4"/>
              </a:rPr>
              <a:t>http://www.ramas.com/ramas.htm</a:t>
            </a:r>
            <a:endParaRPr lang="fr-FR" sz="3000" dirty="0" smtClean="0"/>
          </a:p>
          <a:p>
            <a:pPr eaLnBrk="0" hangingPunct="0"/>
            <a:endParaRPr lang="fr-FR" sz="3000" dirty="0" smtClean="0"/>
          </a:p>
          <a:p>
            <a:pPr eaLnBrk="0" hangingPunct="0"/>
            <a:endParaRPr lang="fr-FR" sz="3000" baseline="-25000" dirty="0"/>
          </a:p>
        </p:txBody>
      </p:sp>
      <p:sp>
        <p:nvSpPr>
          <p:cNvPr id="4" name="ZoneTexte 3"/>
          <p:cNvSpPr txBox="1"/>
          <p:nvPr/>
        </p:nvSpPr>
        <p:spPr>
          <a:xfrm rot="16200000">
            <a:off x="-572438" y="5132943"/>
            <a:ext cx="210769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PVA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1285852" y="857232"/>
            <a:ext cx="755334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dirty="0"/>
              <a:t>Maintenant que l ’on dispose des valeurs de survie, de fécondité et que l ’on </a:t>
            </a:r>
            <a:r>
              <a:rPr lang="fr-FR" sz="2400" dirty="0" smtClean="0"/>
              <a:t>a étudié </a:t>
            </a:r>
            <a:r>
              <a:rPr lang="fr-FR" sz="2400" dirty="0"/>
              <a:t>le devenir de la population et éventuellement mis en évidence un problème,  il faut proposer des </a:t>
            </a:r>
            <a:r>
              <a:rPr lang="fr-FR" sz="2400" b="1" dirty="0"/>
              <a:t>solutions de gestion </a:t>
            </a:r>
            <a:r>
              <a:rPr lang="fr-FR" sz="2400" dirty="0"/>
              <a:t>!</a:t>
            </a: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1357290" y="3071810"/>
            <a:ext cx="7467600" cy="318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700" dirty="0"/>
              <a:t>On peut jouer sur la </a:t>
            </a:r>
            <a:r>
              <a:rPr lang="fr-FR" sz="2700" b="1" dirty="0"/>
              <a:t>survie</a:t>
            </a:r>
            <a:r>
              <a:rPr lang="fr-FR" sz="2400" b="1" dirty="0"/>
              <a:t> </a:t>
            </a:r>
          </a:p>
          <a:p>
            <a:pPr eaLnBrk="0" hangingPunct="0"/>
            <a:r>
              <a:rPr lang="fr-FR" sz="2400" dirty="0"/>
              <a:t>	éliminer des individus ou favoriser </a:t>
            </a:r>
            <a:r>
              <a:rPr lang="fr-FR" sz="2400" dirty="0" smtClean="0"/>
              <a:t>leur protection </a:t>
            </a:r>
            <a:r>
              <a:rPr lang="fr-FR" sz="2400" dirty="0"/>
              <a:t>(réserves, chasse interdite, élimination des prédateurs, des espèces compétitrices, </a:t>
            </a:r>
            <a:r>
              <a:rPr lang="fr-FR" sz="2400" dirty="0" err="1"/>
              <a:t>etc</a:t>
            </a:r>
            <a:r>
              <a:rPr lang="fr-FR" sz="2400" dirty="0"/>
              <a:t>)</a:t>
            </a:r>
          </a:p>
          <a:p>
            <a:pPr eaLnBrk="0" hangingPunct="0"/>
            <a:endParaRPr lang="fr-FR" sz="2700" dirty="0"/>
          </a:p>
          <a:p>
            <a:pPr eaLnBrk="0" hangingPunct="0"/>
            <a:r>
              <a:rPr lang="fr-FR" sz="2700" dirty="0"/>
              <a:t>ou sur la </a:t>
            </a:r>
            <a:r>
              <a:rPr lang="fr-FR" sz="2700" b="1" dirty="0"/>
              <a:t>fécondité</a:t>
            </a:r>
            <a:endParaRPr lang="fr-FR" sz="2400" b="1" dirty="0"/>
          </a:p>
          <a:p>
            <a:pPr eaLnBrk="0" hangingPunct="0"/>
            <a:r>
              <a:rPr lang="fr-FR" sz="2400" dirty="0"/>
              <a:t>	protection des zones de reproduction, élimination de prédateurs de jeunes...</a:t>
            </a:r>
          </a:p>
        </p:txBody>
      </p:sp>
      <p:sp>
        <p:nvSpPr>
          <p:cNvPr id="6" name="ZoneTexte 5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250" y="960438"/>
            <a:ext cx="7173913" cy="493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884238"/>
            <a:ext cx="7315200" cy="508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1" name="Text Box 7"/>
          <p:cNvSpPr txBox="1">
            <a:spLocks noChangeArrowheads="1"/>
          </p:cNvSpPr>
          <p:nvPr/>
        </p:nvSpPr>
        <p:spPr bwMode="auto">
          <a:xfrm>
            <a:off x="1214414" y="5253007"/>
            <a:ext cx="7588247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400" b="1" dirty="0"/>
              <a:t>Quand on ne sait pas sur quoi agir, il faut effectuer des </a:t>
            </a:r>
            <a:r>
              <a:rPr lang="fr-FR" sz="2400" b="1" u="sng" dirty="0"/>
              <a:t>analyses de sensibilité </a:t>
            </a:r>
            <a:r>
              <a:rPr lang="fr-FR" sz="2400" b="1" dirty="0"/>
              <a:t>des paramètres </a:t>
            </a:r>
            <a:r>
              <a:rPr lang="fr-FR" sz="2400" b="1" dirty="0" smtClean="0"/>
              <a:t>démographiques.</a:t>
            </a:r>
            <a:endParaRPr lang="fr-FR" sz="2400" b="1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714612" y="571480"/>
            <a:ext cx="39193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Analyses de </a:t>
            </a:r>
            <a:r>
              <a:rPr lang="fr-FR" sz="2800" b="1" dirty="0" smtClean="0"/>
              <a:t>sensibilité</a:t>
            </a:r>
            <a:endParaRPr lang="fr-FR" sz="28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196752"/>
            <a:ext cx="6840760" cy="3945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2819400" y="332656"/>
            <a:ext cx="39193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Analyses de </a:t>
            </a:r>
            <a:r>
              <a:rPr lang="fr-FR" sz="2800" b="1" dirty="0" smtClean="0"/>
              <a:t>sensibilité</a:t>
            </a:r>
            <a:endParaRPr lang="fr-FR" sz="2800" b="1" dirty="0"/>
          </a:p>
        </p:txBody>
      </p:sp>
      <p:sp>
        <p:nvSpPr>
          <p:cNvPr id="78855" name="Text Box 7"/>
          <p:cNvSpPr txBox="1">
            <a:spLocks noChangeArrowheads="1"/>
          </p:cNvSpPr>
          <p:nvPr/>
        </p:nvSpPr>
        <p:spPr bwMode="auto">
          <a:xfrm>
            <a:off x="1304932" y="1330896"/>
            <a:ext cx="7696224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b="1" dirty="0"/>
              <a:t>Principe </a:t>
            </a:r>
            <a:r>
              <a:rPr lang="fr-FR" sz="2400" dirty="0"/>
              <a:t>: étudier la réaction du lambda à une modification d ’un paramètre démographique </a:t>
            </a:r>
          </a:p>
          <a:p>
            <a:pPr eaLnBrk="0" hangingPunct="0"/>
            <a:r>
              <a:rPr lang="fr-FR" sz="2400" dirty="0"/>
              <a:t>(</a:t>
            </a:r>
            <a:r>
              <a:rPr lang="fr-FR" sz="2200" dirty="0"/>
              <a:t>fécondité pour différentes classes </a:t>
            </a:r>
            <a:r>
              <a:rPr lang="fr-FR" sz="2200" dirty="0" smtClean="0"/>
              <a:t>d’âge</a:t>
            </a:r>
            <a:r>
              <a:rPr lang="fr-FR" sz="2200" dirty="0"/>
              <a:t>, survie des différentes classe </a:t>
            </a:r>
            <a:r>
              <a:rPr lang="fr-FR" sz="2200" dirty="0" smtClean="0"/>
              <a:t>d’âge</a:t>
            </a:r>
            <a:r>
              <a:rPr lang="fr-FR" sz="2200" dirty="0"/>
              <a:t>, </a:t>
            </a:r>
            <a:r>
              <a:rPr lang="fr-FR" sz="2200" dirty="0" err="1"/>
              <a:t>etc</a:t>
            </a:r>
            <a:r>
              <a:rPr lang="fr-FR" sz="2200" dirty="0"/>
              <a:t>)</a:t>
            </a:r>
            <a:endParaRPr lang="fr-FR" sz="2400" dirty="0"/>
          </a:p>
          <a:p>
            <a:pPr eaLnBrk="0" hangingPunct="0"/>
            <a:endParaRPr lang="fr-FR" sz="2400" dirty="0" smtClean="0"/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b="1" dirty="0"/>
              <a:t>But :</a:t>
            </a:r>
            <a:r>
              <a:rPr lang="fr-FR" sz="2400" dirty="0"/>
              <a:t> déterminer sur quel paramètre </a:t>
            </a:r>
            <a:r>
              <a:rPr lang="fr-FR" sz="2400" dirty="0" smtClean="0"/>
              <a:t>l’action </a:t>
            </a:r>
            <a:r>
              <a:rPr lang="fr-FR" sz="2400" dirty="0"/>
              <a:t>sera la plus efficace. </a:t>
            </a:r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187624" y="4499248"/>
            <a:ext cx="7884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Une méthode d’analyse de sensibilité = </a:t>
            </a:r>
            <a:r>
              <a:rPr lang="fr-FR" sz="2400" b="1" dirty="0" smtClean="0"/>
              <a:t>analyse d’élasticité</a:t>
            </a:r>
          </a:p>
          <a:p>
            <a:pPr>
              <a:buFont typeface="Wingdings"/>
              <a:buChar char="è"/>
            </a:pPr>
            <a:r>
              <a:rPr lang="fr-FR" sz="2400" dirty="0" smtClean="0">
                <a:sym typeface="Wingdings" pitchFamily="2" charset="2"/>
              </a:rPr>
              <a:t>Étude de la réponse de </a:t>
            </a:r>
            <a:r>
              <a:rPr lang="el-GR" sz="2400" dirty="0" smtClean="0">
                <a:latin typeface="Calibri"/>
                <a:cs typeface="Calibri"/>
                <a:sym typeface="Wingdings" pitchFamily="2" charset="2"/>
              </a:rPr>
              <a:t>λ</a:t>
            </a:r>
            <a:r>
              <a:rPr lang="fr-FR" sz="2400" dirty="0" smtClean="0">
                <a:latin typeface="Calibri"/>
                <a:cs typeface="Calibri"/>
                <a:sym typeface="Wingdings" pitchFamily="2" charset="2"/>
              </a:rPr>
              <a:t> </a:t>
            </a:r>
            <a:r>
              <a:rPr lang="fr-FR" sz="2400" dirty="0" smtClean="0">
                <a:sym typeface="Wingdings" pitchFamily="2" charset="2"/>
              </a:rPr>
              <a:t>en faisant varier de ± 20% chaque paramètre</a:t>
            </a:r>
          </a:p>
          <a:p>
            <a:pPr>
              <a:buFont typeface="Wingdings"/>
              <a:buChar char="è"/>
            </a:pPr>
            <a:r>
              <a:rPr lang="fr-FR" sz="2400" dirty="0" smtClean="0">
                <a:sym typeface="Wingdings" pitchFamily="2" charset="2"/>
              </a:rPr>
              <a:t> comparaison directe possible entre les paramètres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2819400" y="332656"/>
            <a:ext cx="39193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Analyses de </a:t>
            </a:r>
            <a:r>
              <a:rPr lang="fr-FR" sz="2800" b="1" dirty="0" smtClean="0"/>
              <a:t>sensibilité</a:t>
            </a:r>
            <a:endParaRPr lang="fr-FR" sz="2800" b="1" dirty="0"/>
          </a:p>
        </p:txBody>
      </p:sp>
      <p:sp>
        <p:nvSpPr>
          <p:cNvPr id="7" name="ZoneTexte 6"/>
          <p:cNvSpPr txBox="1"/>
          <p:nvPr/>
        </p:nvSpPr>
        <p:spPr>
          <a:xfrm rot="16200000">
            <a:off x="-2698975" y="3270440"/>
            <a:ext cx="63607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propositions de gestion</a:t>
            </a:r>
            <a:endParaRPr lang="fr-FR" sz="3800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96752"/>
            <a:ext cx="7138987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803062" y="6165304"/>
            <a:ext cx="834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 </a:t>
            </a:r>
            <a:r>
              <a:rPr lang="fr-FR" dirty="0" err="1" smtClean="0"/>
              <a:t>elasticité</a:t>
            </a:r>
            <a:r>
              <a:rPr lang="fr-FR" dirty="0" smtClean="0"/>
              <a:t> = 0.5  </a:t>
            </a:r>
            <a:r>
              <a:rPr lang="fr-FR" dirty="0" smtClean="0">
                <a:sym typeface="Wingdings" pitchFamily="2" charset="2"/>
              </a:rPr>
              <a:t> un changement de 10%d’un paramètre  changement 5% lambda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2458</TotalTime>
  <Words>4913</Words>
  <Application>Microsoft Office PowerPoint</Application>
  <PresentationFormat>Affichage à l'écran (4:3)</PresentationFormat>
  <Paragraphs>909</Paragraphs>
  <Slides>114</Slides>
  <Notes>10</Notes>
  <HiddenSlides>1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114</vt:i4>
      </vt:variant>
    </vt:vector>
  </HeadingPairs>
  <TitlesOfParts>
    <vt:vector size="125" baseType="lpstr">
      <vt:lpstr>Arial</vt:lpstr>
      <vt:lpstr>Calibri</vt:lpstr>
      <vt:lpstr>Comic Sans MS</vt:lpstr>
      <vt:lpstr>Corbel</vt:lpstr>
      <vt:lpstr>Gill Sans MT</vt:lpstr>
      <vt:lpstr>Gulim</vt:lpstr>
      <vt:lpstr>Times New Roman</vt:lpstr>
      <vt:lpstr>Verdana</vt:lpstr>
      <vt:lpstr>Wingdings</vt:lpstr>
      <vt:lpstr>Wingdings 2</vt:lpstr>
      <vt:lpstr>Solstice</vt:lpstr>
      <vt:lpstr>Présentation PowerPoint</vt:lpstr>
      <vt:lpstr>Gestion des populations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Vision probabiliste de l ’histoire 11 et 10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Tests de maximum de vraisemblance</vt:lpstr>
      <vt:lpstr>Tests de maximum de vraisemblance</vt:lpstr>
      <vt:lpstr>Tests de maximum de vraisemblance</vt:lpstr>
      <vt:lpstr>Tests de maximum de vraisemblance</vt:lpstr>
      <vt:lpstr>Tests de maximum de vraisemblance</vt:lpstr>
      <vt:lpstr>Procédure de sélection de modèles</vt:lpstr>
      <vt:lpstr>Procédure de sélection de modèles</vt:lpstr>
      <vt:lpstr>Procédure de sélection de modèles</vt:lpstr>
      <vt:lpstr>Comment choisir un modèle?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Gestion des populations</vt:lpstr>
      <vt:lpstr>Gestion des populations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Cycle de vie: schéma en stade/ classe d’âge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PVA= Population Viability Analysis</vt:lpstr>
      <vt:lpstr>La stochasticité sur les paramètres démographiques</vt:lpstr>
      <vt:lpstr>Stochasticité démographique</vt:lpstr>
      <vt:lpstr>Stochasticité démographique</vt:lpstr>
      <vt:lpstr>Stochasticité environnementale</vt:lpstr>
      <vt:lpstr>Effet Allee</vt:lpstr>
      <vt:lpstr>Effet Allee</vt:lpstr>
      <vt:lpstr>Effet Allee</vt:lpstr>
      <vt:lpstr>Dépression de consanguinité</vt:lpstr>
      <vt:lpstr>Dépression de consanguinité</vt:lpstr>
      <vt:lpstr>Perte de diversité génétique</vt:lpstr>
      <vt:lpstr>Bilan risques d’extinction</vt:lpstr>
      <vt:lpstr>Vortex d’extinction</vt:lpstr>
      <vt:lpstr>Le jeu du hasard: stochasticité</vt:lpstr>
      <vt:lpstr>Le jeu du hasard: stochasticité démographique</vt:lpstr>
      <vt:lpstr>Le jeu du hasard: stochasticité démographique</vt:lpstr>
      <vt:lpstr>Le jeu du hasard: stochasticité environnementale</vt:lpstr>
      <vt:lpstr>Le jeu du hasard: stochasticité environnementale</vt:lpstr>
      <vt:lpstr>Le jeu du hasard: stochasticité environnementale</vt:lpstr>
      <vt:lpstr>Le jeu du hasard: stochasticité environnementale</vt:lpstr>
      <vt:lpstr>Le jeu du hasard: stochasticité environnementale</vt:lpstr>
      <vt:lpstr>Bilan des stochasticités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Études de cas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aurelien besnard</dc:creator>
  <cp:lastModifiedBy>Olivier DURIEZ</cp:lastModifiedBy>
  <cp:revision>287</cp:revision>
  <dcterms:created xsi:type="dcterms:W3CDTF">2010-02-24T07:14:23Z</dcterms:created>
  <dcterms:modified xsi:type="dcterms:W3CDTF">2019-02-03T21:16:45Z</dcterms:modified>
</cp:coreProperties>
</file>